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1" r:id="rId2"/>
    <p:sldId id="346" r:id="rId3"/>
    <p:sldId id="324" r:id="rId4"/>
    <p:sldId id="289" r:id="rId5"/>
    <p:sldId id="361" r:id="rId6"/>
    <p:sldId id="354" r:id="rId7"/>
    <p:sldId id="303" r:id="rId8"/>
    <p:sldId id="366" r:id="rId9"/>
    <p:sldId id="365" r:id="rId10"/>
    <p:sldId id="260" r:id="rId11"/>
    <p:sldId id="261" r:id="rId12"/>
    <p:sldId id="325" r:id="rId13"/>
    <p:sldId id="266" r:id="rId14"/>
    <p:sldId id="282" r:id="rId15"/>
    <p:sldId id="370" r:id="rId16"/>
    <p:sldId id="377" r:id="rId17"/>
    <p:sldId id="268" r:id="rId18"/>
    <p:sldId id="274" r:id="rId19"/>
    <p:sldId id="371" r:id="rId20"/>
    <p:sldId id="372" r:id="rId21"/>
    <p:sldId id="367" r:id="rId22"/>
    <p:sldId id="357" r:id="rId23"/>
    <p:sldId id="360" r:id="rId24"/>
    <p:sldId id="359" r:id="rId25"/>
    <p:sldId id="374" r:id="rId26"/>
    <p:sldId id="368" r:id="rId27"/>
    <p:sldId id="341" r:id="rId28"/>
    <p:sldId id="373" r:id="rId29"/>
    <p:sldId id="369" r:id="rId30"/>
    <p:sldId id="375" r:id="rId31"/>
    <p:sldId id="376" r:id="rId32"/>
    <p:sldId id="27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gdata00450" initials="b" lastIdx="1" clrIdx="0">
    <p:extLst>
      <p:ext uri="{19B8F6BF-5375-455C-9EA6-DF929625EA0E}">
        <p15:presenceInfo xmlns:p15="http://schemas.microsoft.com/office/powerpoint/2012/main" userId="S::bigdata00450@gbig2.onmicrosoft.com::abd2515e-30a9-4f85-bc98-85e4737c70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BE3"/>
    <a:srgbClr val="EFDBF1"/>
    <a:srgbClr val="EED0F0"/>
    <a:srgbClr val="9E31B3"/>
    <a:srgbClr val="FFFFFF"/>
    <a:srgbClr val="9C9C9C"/>
    <a:srgbClr val="9B6FBD"/>
    <a:srgbClr val="C796D6"/>
    <a:srgbClr val="E295D4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5214" autoAdjust="0"/>
  </p:normalViewPr>
  <p:slideViewPr>
    <p:cSldViewPr snapToGrid="0">
      <p:cViewPr varScale="1">
        <p:scale>
          <a:sx n="50" d="100"/>
          <a:sy n="50" d="100"/>
        </p:scale>
        <p:origin x="29" y="773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ko-KR" dirty="0"/>
              <a:t>도로종류별 고통사고의</a:t>
            </a:r>
            <a:endParaRPr lang="en-US" dirty="0"/>
          </a:p>
          <a:p>
            <a:pPr>
              <a:defRPr/>
            </a:pPr>
            <a:r>
              <a:rPr 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사고건수 대비 사망자수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중상자수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퍼센트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전체퍼센트</c:v>
                </c:pt>
              </c:strCache>
            </c:strRef>
          </c:tx>
          <c:spPr>
            <a:solidFill>
              <a:srgbClr val="E1ADE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0.3927040472213546</c:v>
                </c:pt>
                <c:pt idx="1">
                  <c:v>0.38087688076363047</c:v>
                </c:pt>
                <c:pt idx="2">
                  <c:v>0.35938161990900214</c:v>
                </c:pt>
                <c:pt idx="3">
                  <c:v>0.32950783972125436</c:v>
                </c:pt>
                <c:pt idx="4">
                  <c:v>0.30357159892012553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3B-4F34-B8A9-401CB30955F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고속국도 퍼센트</c:v>
                </c:pt>
              </c:strCache>
            </c:strRef>
          </c:tx>
          <c:spPr>
            <a:solidFill>
              <a:srgbClr val="AD48CC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Sheet1!$B$3:$F$3</c:f>
              <c:numCache>
                <c:formatCode>0%</c:formatCode>
                <c:ptCount val="5"/>
                <c:pt idx="0">
                  <c:v>0.59167241775937429</c:v>
                </c:pt>
                <c:pt idx="1">
                  <c:v>0.58345393150024116</c:v>
                </c:pt>
                <c:pt idx="2">
                  <c:v>0.53959303750919341</c:v>
                </c:pt>
                <c:pt idx="3">
                  <c:v>0.46744020838266637</c:v>
                </c:pt>
                <c:pt idx="4">
                  <c:v>0.41445902451101757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3B-4F34-B8A9-401CB3095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429535"/>
        <c:axId val="2121432447"/>
      </c:barChart>
      <c:catAx>
        <c:axId val="212142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121432447"/>
        <c:crosses val="autoZero"/>
        <c:auto val="1"/>
        <c:lblAlgn val="ctr"/>
        <c:lblOffset val="100"/>
        <c:noMultiLvlLbl val="0"/>
      </c:catAx>
      <c:valAx>
        <c:axId val="212143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121429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FECF1-1D06-4274-ACFE-AF0C44BD313D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D115F-5BE7-41EB-9E2C-73A2C4B1C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공공빅데이터</a:t>
            </a:r>
            <a:r>
              <a:rPr lang="ko-KR" altLang="en-US" dirty="0"/>
              <a:t> </a:t>
            </a:r>
            <a:r>
              <a:rPr lang="en-US" altLang="ko-KR" dirty="0"/>
              <a:t>Project 57</a:t>
            </a:r>
            <a:r>
              <a:rPr lang="ko-KR" altLang="en-US" dirty="0"/>
              <a:t>조</a:t>
            </a:r>
            <a:r>
              <a:rPr lang="en-US" altLang="ko-KR" dirty="0"/>
              <a:t>] </a:t>
            </a:r>
            <a:r>
              <a:rPr lang="ko-KR" altLang="en-US" dirty="0"/>
              <a:t>사고가 많이 발생하는 고속국도에서의 </a:t>
            </a:r>
            <a:r>
              <a:rPr lang="ko-KR" altLang="en-US" dirty="0" err="1"/>
              <a:t>골든타임을</a:t>
            </a:r>
            <a:r>
              <a:rPr lang="ko-KR" altLang="en-US" dirty="0"/>
              <a:t> 확보하기 위한 공공병원 입지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45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표는 가져올 것.</a:t>
            </a:r>
            <a:endParaRPr/>
          </a:p>
        </p:txBody>
      </p:sp>
      <p:sp>
        <p:nvSpPr>
          <p:cNvPr id="314" name="Google Shape;3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예측 </a:t>
            </a:r>
            <a:r>
              <a:rPr lang="en-US" altLang="ko-KR" dirty="0"/>
              <a:t>-&gt; </a:t>
            </a:r>
            <a:r>
              <a:rPr lang="ko-KR" altLang="en-US" dirty="0"/>
              <a:t>원본 데이터 반환</a:t>
            </a:r>
            <a:r>
              <a:rPr lang="en-US" altLang="ko-KR" dirty="0"/>
              <a:t>(</a:t>
            </a:r>
            <a:r>
              <a:rPr lang="ko-KR" altLang="en-US" dirty="0"/>
              <a:t>숫자로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</a:p>
          <a:p>
            <a:endParaRPr lang="en-US" altLang="ko-KR" dirty="0"/>
          </a:p>
          <a:p>
            <a:r>
              <a:rPr lang="ko-KR" altLang="en-US" dirty="0"/>
              <a:t>원래 데이터가 한글이 많기 때문에 학습을 시킬 수가 없다</a:t>
            </a:r>
            <a:r>
              <a:rPr lang="en-US" altLang="ko-KR" dirty="0"/>
              <a:t>. </a:t>
            </a:r>
            <a:r>
              <a:rPr lang="ko-KR" altLang="en-US" dirty="0"/>
              <a:t>한글 데이터 인코딩 </a:t>
            </a:r>
            <a:r>
              <a:rPr lang="en-US" altLang="ko-KR" dirty="0"/>
              <a:t>-&gt; </a:t>
            </a:r>
            <a:r>
              <a:rPr lang="ko-KR" altLang="en-US" dirty="0"/>
              <a:t>인코딩 하는 과정에서 디코딩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3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예측 </a:t>
            </a:r>
            <a:r>
              <a:rPr lang="en-US" altLang="ko-KR" dirty="0"/>
              <a:t>-&gt; </a:t>
            </a:r>
            <a:r>
              <a:rPr lang="ko-KR" altLang="en-US" dirty="0"/>
              <a:t>원본 데이터 반환</a:t>
            </a:r>
            <a:r>
              <a:rPr lang="en-US" altLang="ko-KR" dirty="0"/>
              <a:t>(</a:t>
            </a:r>
            <a:r>
              <a:rPr lang="ko-KR" altLang="en-US" dirty="0"/>
              <a:t>숫자로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</a:p>
          <a:p>
            <a:endParaRPr lang="en-US" altLang="ko-KR" dirty="0"/>
          </a:p>
          <a:p>
            <a:r>
              <a:rPr lang="ko-KR" altLang="en-US" dirty="0"/>
              <a:t>원래 데이터가 한글이 많기 때문에 학습을 시킬 수가 없다</a:t>
            </a:r>
            <a:r>
              <a:rPr lang="en-US" altLang="ko-KR" dirty="0"/>
              <a:t>. </a:t>
            </a:r>
            <a:r>
              <a:rPr lang="ko-KR" altLang="en-US" dirty="0"/>
              <a:t>한글 데이터 인코딩 </a:t>
            </a:r>
            <a:r>
              <a:rPr lang="en-US" altLang="ko-KR" dirty="0"/>
              <a:t>-&gt; </a:t>
            </a:r>
            <a:r>
              <a:rPr lang="ko-KR" altLang="en-US" dirty="0"/>
              <a:t>인코딩 하는 과정에서 디코딩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1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 효과 주기</a:t>
            </a:r>
            <a:r>
              <a:rPr lang="en-US" altLang="ko-KR" dirty="0"/>
              <a:t>/ 1,3,5 / 2,4,6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6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 효과 주기</a:t>
            </a:r>
            <a:r>
              <a:rPr lang="en-US" altLang="ko-KR" dirty="0"/>
              <a:t>/ 1,3,5 / 2,4,6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 효과 주기</a:t>
            </a:r>
            <a:r>
              <a:rPr lang="en-US" altLang="ko-KR" dirty="0"/>
              <a:t>/ 1,3,5 / 2,4,6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8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정리 필요</a:t>
            </a:r>
            <a:endParaRPr lang="en-US" altLang="ko-KR" dirty="0"/>
          </a:p>
          <a:p>
            <a:r>
              <a:rPr lang="ko-KR" altLang="en-US" dirty="0"/>
              <a:t>밑에 사진은 고속국도 내 사고를 </a:t>
            </a:r>
            <a:r>
              <a:rPr lang="en-US" altLang="ko-KR" dirty="0"/>
              <a:t>Heatmap</a:t>
            </a:r>
            <a:r>
              <a:rPr lang="ko-KR" altLang="en-US" dirty="0"/>
              <a:t>으로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9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정리 필요</a:t>
            </a:r>
            <a:endParaRPr lang="en-US" altLang="ko-KR" dirty="0"/>
          </a:p>
          <a:p>
            <a:r>
              <a:rPr lang="ko-KR" altLang="en-US" dirty="0"/>
              <a:t>밑에 사진은 고속국도 내 사고를 </a:t>
            </a:r>
            <a:r>
              <a:rPr lang="en-US" altLang="ko-KR" dirty="0"/>
              <a:t>Heatmap</a:t>
            </a:r>
            <a:r>
              <a:rPr lang="ko-KR" altLang="en-US" dirty="0"/>
              <a:t>으로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70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기술적인 한계점 </a:t>
            </a:r>
            <a:r>
              <a:rPr lang="en-US" altLang="ko-KR" dirty="0"/>
              <a:t>/ </a:t>
            </a:r>
            <a:r>
              <a:rPr lang="ko-KR" altLang="en-US" dirty="0" err="1"/>
              <a:t>데이터적인</a:t>
            </a:r>
            <a:r>
              <a:rPr lang="ko-KR" altLang="en-US" dirty="0"/>
              <a:t>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7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기술적인 한계점 </a:t>
            </a:r>
            <a:r>
              <a:rPr lang="en-US" altLang="ko-KR" dirty="0"/>
              <a:t>/ </a:t>
            </a:r>
            <a:r>
              <a:rPr lang="ko-KR" altLang="en-US" dirty="0" err="1"/>
              <a:t>데이터적인</a:t>
            </a:r>
            <a:r>
              <a:rPr lang="ko-KR" altLang="en-US" dirty="0"/>
              <a:t>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 dirty="0"/>
              <a:t>– </a:t>
            </a:r>
            <a:r>
              <a:rPr lang="ko-KR" altLang="en-US" dirty="0"/>
              <a:t>데이터 수집 및 분석 </a:t>
            </a:r>
            <a:r>
              <a:rPr lang="en-US" altLang="ko-KR" dirty="0"/>
              <a:t>– </a:t>
            </a:r>
            <a:r>
              <a:rPr lang="ko-KR" altLang="en-US" dirty="0"/>
              <a:t>결과 및 해석의 순서로 진행될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순서 </a:t>
            </a:r>
            <a:r>
              <a:rPr lang="en-US" altLang="ko-KR" dirty="0"/>
              <a:t>4</a:t>
            </a:r>
            <a:r>
              <a:rPr lang="ko-KR" altLang="en-US" dirty="0"/>
              <a:t>단계로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4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다른 것 넣을 것</a:t>
            </a:r>
            <a:r>
              <a:rPr lang="en-US" altLang="ko-KR" dirty="0"/>
              <a:t>(ex.</a:t>
            </a:r>
            <a:r>
              <a:rPr lang="ko-KR" altLang="en-US" dirty="0" err="1"/>
              <a:t>워드클라우드</a:t>
            </a:r>
            <a:r>
              <a:rPr lang="en-US" altLang="ko-KR" dirty="0"/>
              <a:t>)</a:t>
            </a:r>
            <a:r>
              <a:rPr lang="ko-KR" altLang="en-US" dirty="0"/>
              <a:t> 찾아보기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3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8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4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데이터 수집 및 전처리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1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D115F-5BE7-41EB-9E2C-73A2C4B1C9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8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7B06B-C730-4484-A44A-CE9C2A766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2052C3-6563-497C-AE5B-A5ADDD4CE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B34FA-CE99-4A9A-8D5C-C45AECBE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62DCA-740C-410C-AB30-F5BA47D2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263DD-FFD6-416D-AE94-EE34D889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8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8BD17-80B0-4164-A5D4-196B95BD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59B635-DB36-4FEC-BDF5-D29490637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151F3-DA2D-4FF2-9761-D19B8FF1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20B7F-FC29-4C5C-8C3E-AA86733B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15EA0-47A3-4C00-9E2D-157EFA34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0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8BE350-3F0E-4EA9-81BA-93D6D7C56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346BC7-BBD1-4E91-9C98-ED6E12938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F400A-561D-4441-AE06-C56DEAB2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ED374-9F35-435E-8ECB-034BAD80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1A1A3-BC1E-49D8-8451-9091E4B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2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7581D-5FC3-4F5D-9FE0-B8DCFF06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02B59-6DAC-4F23-99D0-0A30B3A1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BD46A-2AE9-4E6A-A5F3-665A9EFB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F61C5-8E05-4761-A4E3-34A85B4B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86A65-7BBE-4C5E-8322-FFA9B62E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75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8CE3-60E2-4218-8CFB-0B203886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0915B-9953-44E3-B8AC-48C0C14F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3C5A3-387B-4D1A-B7C4-788E5202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5556C-63A4-4874-ABA2-95DEC097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487CD-A770-4D51-9B14-653DC523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9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D473F-D8DD-4A94-AE1E-683EFF5E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B7356-88E9-4A46-8C23-8B674608C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87507B-BE54-4651-AF91-41924808C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24381-C273-4284-ABEA-F1B26D89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69274-A8BF-4736-B1A4-3391EFC8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19F82-C862-4D6B-993B-E226D9D4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3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BF8A-4086-45D8-813B-247DEF3E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99AA9-AAB2-4300-A035-162136EE9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DF666E-AF3C-40D7-9789-623C06837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147AFB-448C-482C-BD12-19A34DD33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7598F1-83C7-4028-A54B-72DD775B5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D58ED5-E40A-4B24-8905-B692E722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52348-5143-4DC0-B6A4-0DC1024F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CFAFE1-255D-4C96-90EA-729F8391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35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8E5A-9FE9-4AC5-89BF-889F212F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965203-EBE1-4D92-8FAE-7463763A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6F3409-9F6C-4F4B-8F5D-918CCCBB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3AB2D-5A05-4881-A763-432557B3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2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99F986-BE79-4693-94F0-DBA95CDB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BA6563-39F7-4331-86BD-A35B8319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ABFFD-5A21-4F91-903D-A5AE029D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5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6E9E-949D-4C5C-B516-37A82D8A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3967F-6DF9-4247-9892-70279706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90F5-2F9E-4F8F-BCBA-284C61F0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90FA6-60C8-4B6E-A01B-000E6D25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ACE8D-971C-4B2D-A8D5-BAE05ADE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2E935-FD38-4B7A-B4B1-998EB2D7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3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B4F59-FCFA-4725-9096-E5424764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54592A-FD39-466B-8945-FCA9A9E3D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A5EDF-428F-4522-9009-7693859E4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A44192-3DBF-4B82-9847-470CA388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51409-46BB-447E-A444-BE6313BA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145CF4-5D49-481C-8E30-627E6431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2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CF6144-DFEF-4E34-86EF-0307A0B6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472482-5B9E-43F0-92A6-7DF0B9C1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608E6-0DC0-4F93-9DA5-0C9F9303A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C9894-79FD-4BD5-A281-28BB75A0A4D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9B564-134E-43A1-9B62-10615B239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35DD6-8C82-4E16-944E-8907020C9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C113-6581-4DEA-80CE-5AD38D4E5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2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D3662-5DB6-4F24-95D2-35295DA7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76" y="516348"/>
            <a:ext cx="9657347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사고가 많이 발생하는 고속국도에서의 </a:t>
            </a: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골든타임을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확보하기 위한 </a:t>
            </a:r>
            <a:br>
              <a:rPr lang="en-US" altLang="ko-KR" sz="4000" b="0" i="0" dirty="0">
                <a:solidFill>
                  <a:schemeClr val="bg1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</a:br>
            <a:r>
              <a:rPr lang="ko-KR" altLang="en-US" sz="5400" b="0" i="0" dirty="0">
                <a:solidFill>
                  <a:schemeClr val="bg1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공공병원 입지 선정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5308B4-E009-4BA1-98DC-5F18370E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00" y="6364343"/>
            <a:ext cx="6350635" cy="381004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[ </a:t>
            </a:r>
            <a:r>
              <a:rPr lang="ko-KR" alt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공공빅데이터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Project 57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조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김가영 </a:t>
            </a:r>
            <a:r>
              <a:rPr lang="ko-KR" alt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김유찬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김찬별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성재훈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송예진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3239DE-0374-4F6D-AB7C-E0AC888521A7}"/>
              </a:ext>
            </a:extLst>
          </p:cNvPr>
          <p:cNvSpPr/>
          <p:nvPr/>
        </p:nvSpPr>
        <p:spPr>
          <a:xfrm rot="18876643">
            <a:off x="11717004" y="1604584"/>
            <a:ext cx="1527229" cy="1599925"/>
          </a:xfrm>
          <a:prstGeom prst="roundRect">
            <a:avLst/>
          </a:prstGeom>
          <a:solidFill>
            <a:srgbClr val="E1AD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ACEE6B-3122-40EA-B064-FD121C008ED9}"/>
              </a:ext>
            </a:extLst>
          </p:cNvPr>
          <p:cNvSpPr/>
          <p:nvPr/>
        </p:nvSpPr>
        <p:spPr>
          <a:xfrm rot="4204046">
            <a:off x="11455786" y="3815337"/>
            <a:ext cx="1595884" cy="155978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7721D8-FA66-4C0F-A03D-7D0F6769919D}"/>
              </a:ext>
            </a:extLst>
          </p:cNvPr>
          <p:cNvSpPr/>
          <p:nvPr/>
        </p:nvSpPr>
        <p:spPr>
          <a:xfrm rot="3311161">
            <a:off x="11369316" y="3073597"/>
            <a:ext cx="524856" cy="55397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995F83-5BB0-4563-8C5F-ACCF05435A53}"/>
              </a:ext>
            </a:extLst>
          </p:cNvPr>
          <p:cNvSpPr/>
          <p:nvPr/>
        </p:nvSpPr>
        <p:spPr>
          <a:xfrm rot="17635259">
            <a:off x="-861015" y="4753049"/>
            <a:ext cx="1527229" cy="1599925"/>
          </a:xfrm>
          <a:prstGeom prst="roundRect">
            <a:avLst/>
          </a:prstGeom>
          <a:solidFill>
            <a:srgbClr val="E1AD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C405DF-7C6D-4650-96AA-39023DEEF5CC}"/>
              </a:ext>
            </a:extLst>
          </p:cNvPr>
          <p:cNvSpPr/>
          <p:nvPr/>
        </p:nvSpPr>
        <p:spPr>
          <a:xfrm rot="3311161">
            <a:off x="-489587" y="4004918"/>
            <a:ext cx="979989" cy="1043956"/>
          </a:xfrm>
          <a:prstGeom prst="roundRect">
            <a:avLst/>
          </a:prstGeom>
          <a:solidFill>
            <a:schemeClr val="accent3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 descr="텍스트, 길, 도로이(가) 표시된 사진&#10;&#10;자동 생성된 설명">
            <a:extLst>
              <a:ext uri="{FF2B5EF4-FFF2-40B4-BE49-F238E27FC236}">
                <a16:creationId xmlns:a16="http://schemas.microsoft.com/office/drawing/2014/main" id="{E810EF4A-4686-40A0-ADB9-CFFEE43C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4" y="3169352"/>
            <a:ext cx="7058116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3">
            <a:extLst>
              <a:ext uri="{FF2B5EF4-FFF2-40B4-BE49-F238E27FC236}">
                <a16:creationId xmlns:a16="http://schemas.microsoft.com/office/drawing/2014/main" id="{7A761D04-1D3C-4F35-885C-E6501D08140A}"/>
              </a:ext>
            </a:extLst>
          </p:cNvPr>
          <p:cNvGrpSpPr/>
          <p:nvPr/>
        </p:nvGrpSpPr>
        <p:grpSpPr>
          <a:xfrm>
            <a:off x="4686300" y="1901119"/>
            <a:ext cx="1211077" cy="2750143"/>
            <a:chOff x="7029452" y="2851678"/>
            <a:chExt cx="1816616" cy="4125214"/>
          </a:xfrm>
        </p:grpSpPr>
        <p:pic>
          <p:nvPicPr>
            <p:cNvPr id="48" name="Object 15">
              <a:extLst>
                <a:ext uri="{FF2B5EF4-FFF2-40B4-BE49-F238E27FC236}">
                  <a16:creationId xmlns:a16="http://schemas.microsoft.com/office/drawing/2014/main" id="{7CAF2B73-CFB3-43DD-A2C7-1963EE9E3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3393"/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</a:extLst>
            </a:blip>
            <a:srcRect l="50024"/>
            <a:stretch/>
          </p:blipFill>
          <p:spPr>
            <a:xfrm>
              <a:off x="7029452" y="2851678"/>
              <a:ext cx="1816616" cy="41252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826" y="2642148"/>
            <a:ext cx="1052435" cy="3676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5097" y="1901119"/>
            <a:ext cx="2423282" cy="2750143"/>
            <a:chOff x="982646" y="2851678"/>
            <a:chExt cx="3634923" cy="41252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6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003" y="2181455"/>
            <a:ext cx="2189471" cy="2189471"/>
            <a:chOff x="1158003" y="3272182"/>
            <a:chExt cx="3284207" cy="3284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003" y="3272182"/>
              <a:ext cx="3284207" cy="3284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4097" y="1901119"/>
            <a:ext cx="1211077" cy="2750143"/>
            <a:chOff x="5211146" y="2851678"/>
            <a:chExt cx="1816616" cy="41252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 cstate="print"/>
            <a:srcRect r="50024"/>
            <a:stretch/>
          </p:blipFill>
          <p:spPr>
            <a:xfrm>
              <a:off x="5211146" y="2851678"/>
              <a:ext cx="1816616" cy="4125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91003" y="2181455"/>
            <a:ext cx="2189471" cy="2189471"/>
            <a:chOff x="5386504" y="3272182"/>
            <a:chExt cx="3284207" cy="32842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6504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32364" y="3207680"/>
            <a:ext cx="122189" cy="1370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3175" y="5130159"/>
            <a:ext cx="10984127" cy="1045993"/>
            <a:chOff x="904762" y="7695238"/>
            <a:chExt cx="16476190" cy="1568990"/>
          </a:xfrm>
          <a:solidFill>
            <a:srgbClr val="EED0F0"/>
          </a:solidFill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  <a:solidFill>
              <a:srgbClr val="EED0F0"/>
            </a:solidFill>
          </p:spPr>
        </p:pic>
      </p:grpSp>
      <p:grpSp>
        <p:nvGrpSpPr>
          <p:cNvPr id="1013" name="그룹 1013"/>
          <p:cNvGrpSpPr/>
          <p:nvPr/>
        </p:nvGrpSpPr>
        <p:grpSpPr>
          <a:xfrm>
            <a:off x="1070121" y="5509753"/>
            <a:ext cx="339162" cy="286804"/>
            <a:chOff x="1605181" y="8264630"/>
            <a:chExt cx="508743" cy="4302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>
              <a:biLevel thresh="75000"/>
            </a:blip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30520" y="5509753"/>
            <a:ext cx="339162" cy="286804"/>
            <a:chOff x="16245779" y="8264630"/>
            <a:chExt cx="508743" cy="43020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>
              <a:biLevel thresh="75000"/>
            </a:blip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69" name="그룹 1005"/>
          <p:cNvGrpSpPr/>
          <p:nvPr/>
        </p:nvGrpSpPr>
        <p:grpSpPr>
          <a:xfrm>
            <a:off x="6293098" y="1901120"/>
            <a:ext cx="2423282" cy="2750143"/>
            <a:chOff x="9439646" y="2851678"/>
            <a:chExt cx="3634923" cy="4125214"/>
          </a:xfrm>
        </p:grpSpPr>
        <p:pic>
          <p:nvPicPr>
            <p:cNvPr id="70" name="Object 2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396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71" name="그룹 1006"/>
          <p:cNvGrpSpPr/>
          <p:nvPr/>
        </p:nvGrpSpPr>
        <p:grpSpPr>
          <a:xfrm>
            <a:off x="6410004" y="2181456"/>
            <a:ext cx="2189471" cy="2189471"/>
            <a:chOff x="9615004" y="3272182"/>
            <a:chExt cx="3284207" cy="3284207"/>
          </a:xfrm>
        </p:grpSpPr>
        <p:pic>
          <p:nvPicPr>
            <p:cNvPr id="72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5004" y="3272182"/>
              <a:ext cx="3284207" cy="3284207"/>
            </a:xfrm>
            <a:prstGeom prst="rect">
              <a:avLst/>
            </a:prstGeom>
          </p:spPr>
        </p:pic>
      </p:grpSp>
      <p:grpSp>
        <p:nvGrpSpPr>
          <p:cNvPr id="75" name="그룹 1007"/>
          <p:cNvGrpSpPr/>
          <p:nvPr/>
        </p:nvGrpSpPr>
        <p:grpSpPr>
          <a:xfrm>
            <a:off x="9112098" y="1901120"/>
            <a:ext cx="2423282" cy="2750143"/>
            <a:chOff x="13668147" y="2851678"/>
            <a:chExt cx="3634923" cy="4125214"/>
          </a:xfrm>
        </p:grpSpPr>
        <p:pic>
          <p:nvPicPr>
            <p:cNvPr id="76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8147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77" name="그룹 1008"/>
          <p:cNvGrpSpPr/>
          <p:nvPr/>
        </p:nvGrpSpPr>
        <p:grpSpPr>
          <a:xfrm>
            <a:off x="9229005" y="2181456"/>
            <a:ext cx="2189471" cy="2189471"/>
            <a:chOff x="13843505" y="3272182"/>
            <a:chExt cx="3284207" cy="3284207"/>
          </a:xfrm>
        </p:grpSpPr>
        <p:pic>
          <p:nvPicPr>
            <p:cNvPr id="78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43505" y="3272182"/>
              <a:ext cx="3284207" cy="3284207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8D9803C-87C8-401F-8F00-8ECF986475CF}"/>
              </a:ext>
            </a:extLst>
          </p:cNvPr>
          <p:cNvSpPr txBox="1"/>
          <p:nvPr/>
        </p:nvSpPr>
        <p:spPr>
          <a:xfrm>
            <a:off x="1067235" y="3103556"/>
            <a:ext cx="159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ko-KR" altLang="en-US" sz="2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en-US" altLang="ko-KR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BEC70A-E1C9-4E14-A395-83490C243D6F}"/>
              </a:ext>
            </a:extLst>
          </p:cNvPr>
          <p:cNvSpPr txBox="1"/>
          <p:nvPr/>
        </p:nvSpPr>
        <p:spPr>
          <a:xfrm>
            <a:off x="3886234" y="3210027"/>
            <a:ext cx="159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en-US" altLang="ko-KR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E93E59-BFAE-4ADB-9FDA-8C44A69BB92B}"/>
              </a:ext>
            </a:extLst>
          </p:cNvPr>
          <p:cNvSpPr txBox="1"/>
          <p:nvPr/>
        </p:nvSpPr>
        <p:spPr>
          <a:xfrm>
            <a:off x="7034507" y="3228945"/>
            <a:ext cx="94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  <a:endParaRPr lang="en-US" altLang="ko-KR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57430D-5D62-4624-9A8D-41A3F3812028}"/>
              </a:ext>
            </a:extLst>
          </p:cNvPr>
          <p:cNvSpPr txBox="1"/>
          <p:nvPr/>
        </p:nvSpPr>
        <p:spPr>
          <a:xfrm>
            <a:off x="9525758" y="3207679"/>
            <a:ext cx="159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평가 </a:t>
            </a:r>
            <a:endParaRPr lang="en-US" altLang="ko-KR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FB152-4A60-4ABA-BDC3-ABC93970DC13}"/>
              </a:ext>
            </a:extLst>
          </p:cNvPr>
          <p:cNvSpPr txBox="1"/>
          <p:nvPr/>
        </p:nvSpPr>
        <p:spPr>
          <a:xfrm>
            <a:off x="1380461" y="2695293"/>
            <a:ext cx="10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01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94551B-2FD2-4EAE-A4D1-1B85E10CC5CA}"/>
              </a:ext>
            </a:extLst>
          </p:cNvPr>
          <p:cNvSpPr txBox="1"/>
          <p:nvPr/>
        </p:nvSpPr>
        <p:spPr>
          <a:xfrm>
            <a:off x="4198419" y="2700866"/>
            <a:ext cx="10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en-US" altLang="ko-KR" dirty="0">
                <a:solidFill>
                  <a:srgbClr val="9B6F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rgbClr val="9B6F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57111D-CD84-4ADB-B284-74B77AA93F38}"/>
              </a:ext>
            </a:extLst>
          </p:cNvPr>
          <p:cNvSpPr txBox="1"/>
          <p:nvPr/>
        </p:nvSpPr>
        <p:spPr>
          <a:xfrm>
            <a:off x="6978520" y="2700866"/>
            <a:ext cx="10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en-US" altLang="ko-KR" dirty="0">
                <a:solidFill>
                  <a:srgbClr val="9C9C9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rgbClr val="9C9C9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A81A94-43B3-4516-B4B4-A58BB0286BBF}"/>
              </a:ext>
            </a:extLst>
          </p:cNvPr>
          <p:cNvSpPr txBox="1"/>
          <p:nvPr/>
        </p:nvSpPr>
        <p:spPr>
          <a:xfrm>
            <a:off x="9797521" y="2700866"/>
            <a:ext cx="10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en-US" altLang="ko-KR" dirty="0">
                <a:solidFill>
                  <a:srgbClr val="9E31B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dirty="0">
              <a:solidFill>
                <a:srgbClr val="9E31B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C06028-4CB3-4B45-9C04-00032F2EB697}"/>
              </a:ext>
            </a:extLst>
          </p:cNvPr>
          <p:cNvSpPr txBox="1"/>
          <p:nvPr/>
        </p:nvSpPr>
        <p:spPr>
          <a:xfrm>
            <a:off x="1296788" y="5413998"/>
            <a:ext cx="9598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고속도로 위험도 예측에서 공공병원 입지선정까지</a:t>
            </a:r>
            <a:endParaRPr lang="en-US" altLang="ko-KR" sz="2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562785-518C-4660-9E28-7BB6AC8837B9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4A566DC-D0BF-43D3-940E-28EF29AC5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458402-7612-4E46-9063-F660D375008D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분석과정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621526BD-367F-4508-AFBF-757C35E104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9" y="131634"/>
            <a:ext cx="1009026" cy="1009026"/>
          </a:xfrm>
          <a:prstGeom prst="rect">
            <a:avLst/>
          </a:prstGeom>
        </p:spPr>
      </p:pic>
      <p:pic>
        <p:nvPicPr>
          <p:cNvPr id="88" name="Object 39">
            <a:extLst>
              <a:ext uri="{FF2B5EF4-FFF2-40B4-BE49-F238E27FC236}">
                <a16:creationId xmlns:a16="http://schemas.microsoft.com/office/drawing/2014/main" id="{3DB00DB5-4D2B-44B0-9FBD-FDD4A70D1CF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1632" y="3207680"/>
            <a:ext cx="122189" cy="137021"/>
          </a:xfrm>
          <a:prstGeom prst="rect">
            <a:avLst/>
          </a:prstGeom>
        </p:spPr>
      </p:pic>
      <p:pic>
        <p:nvPicPr>
          <p:cNvPr id="89" name="Object 39">
            <a:extLst>
              <a:ext uri="{FF2B5EF4-FFF2-40B4-BE49-F238E27FC236}">
                <a16:creationId xmlns:a16="http://schemas.microsoft.com/office/drawing/2014/main" id="{DB11B708-9CD4-4B3D-ACA4-3C4BCFA129A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4722" y="3207680"/>
            <a:ext cx="122189" cy="1370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BA3FBA8-5904-4C42-9814-AD929BB6342F}"/>
              </a:ext>
            </a:extLst>
          </p:cNvPr>
          <p:cNvSpPr/>
          <p:nvPr/>
        </p:nvSpPr>
        <p:spPr>
          <a:xfrm>
            <a:off x="8351596" y="3742280"/>
            <a:ext cx="2162532" cy="2119641"/>
          </a:xfrm>
          <a:prstGeom prst="roundRect">
            <a:avLst/>
          </a:prstGeom>
          <a:gradFill flip="none" rotWithShape="1"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D4F720D-791D-49E4-82C5-4A195F08AADF}"/>
              </a:ext>
            </a:extLst>
          </p:cNvPr>
          <p:cNvSpPr/>
          <p:nvPr/>
        </p:nvSpPr>
        <p:spPr>
          <a:xfrm>
            <a:off x="6140924" y="1555483"/>
            <a:ext cx="2162532" cy="2119641"/>
          </a:xfrm>
          <a:prstGeom prst="roundRect">
            <a:avLst/>
          </a:prstGeom>
          <a:gradFill flip="none" rotWithShape="1"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CA17921-D5E3-4B78-8544-E8602D34A291}"/>
              </a:ext>
            </a:extLst>
          </p:cNvPr>
          <p:cNvSpPr/>
          <p:nvPr/>
        </p:nvSpPr>
        <p:spPr>
          <a:xfrm>
            <a:off x="3923855" y="3728916"/>
            <a:ext cx="2162532" cy="2119641"/>
          </a:xfrm>
          <a:prstGeom prst="roundRect">
            <a:avLst/>
          </a:prstGeom>
          <a:gradFill flip="none" rotWithShape="1"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D6AE0D9-D4E1-4C38-8070-7B3F20850AB2}"/>
              </a:ext>
            </a:extLst>
          </p:cNvPr>
          <p:cNvSpPr/>
          <p:nvPr/>
        </p:nvSpPr>
        <p:spPr>
          <a:xfrm>
            <a:off x="3919921" y="3718756"/>
            <a:ext cx="2162532" cy="2119641"/>
          </a:xfrm>
          <a:prstGeom prst="round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89A2C2-4768-49EC-AF46-7E86ED646285}"/>
              </a:ext>
            </a:extLst>
          </p:cNvPr>
          <p:cNvSpPr/>
          <p:nvPr/>
        </p:nvSpPr>
        <p:spPr>
          <a:xfrm>
            <a:off x="1715378" y="1567364"/>
            <a:ext cx="2162532" cy="2119641"/>
          </a:xfrm>
          <a:prstGeom prst="roundRect">
            <a:avLst/>
          </a:prstGeom>
          <a:gradFill flip="none" rotWithShape="1"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F498BDF-0B3F-4AA8-A006-4BA75B4979B1}"/>
              </a:ext>
            </a:extLst>
          </p:cNvPr>
          <p:cNvSpPr/>
          <p:nvPr/>
        </p:nvSpPr>
        <p:spPr>
          <a:xfrm>
            <a:off x="8342761" y="1557374"/>
            <a:ext cx="2162532" cy="2119641"/>
          </a:xfrm>
          <a:prstGeom prst="round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93E3723-5EE0-4F2A-A6D2-EE24A92F82FA}"/>
              </a:ext>
            </a:extLst>
          </p:cNvPr>
          <p:cNvSpPr/>
          <p:nvPr/>
        </p:nvSpPr>
        <p:spPr>
          <a:xfrm>
            <a:off x="8342761" y="3731518"/>
            <a:ext cx="2162532" cy="2119641"/>
          </a:xfrm>
          <a:prstGeom prst="roundRect">
            <a:avLst/>
          </a:prstGeom>
          <a:blipFill>
            <a:blip r:embed="rId4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C1E7C16-1015-4DB7-B77D-183953FAF9AC}"/>
              </a:ext>
            </a:extLst>
          </p:cNvPr>
          <p:cNvSpPr/>
          <p:nvPr/>
        </p:nvSpPr>
        <p:spPr>
          <a:xfrm>
            <a:off x="6131722" y="3721358"/>
            <a:ext cx="2162532" cy="2119641"/>
          </a:xfrm>
          <a:prstGeom prst="round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9782653-0030-41AB-A732-5E77476168AF}"/>
              </a:ext>
            </a:extLst>
          </p:cNvPr>
          <p:cNvSpPr/>
          <p:nvPr/>
        </p:nvSpPr>
        <p:spPr>
          <a:xfrm>
            <a:off x="6131722" y="1545806"/>
            <a:ext cx="2162532" cy="2119641"/>
          </a:xfrm>
          <a:prstGeom prst="roundRect">
            <a:avLst/>
          </a:prstGeom>
          <a:blipFill>
            <a:blip r:embed="rId5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6E6962-70FA-4479-A7E3-FB65B319EC76}"/>
              </a:ext>
            </a:extLst>
          </p:cNvPr>
          <p:cNvSpPr/>
          <p:nvPr/>
        </p:nvSpPr>
        <p:spPr>
          <a:xfrm>
            <a:off x="3919921" y="1545806"/>
            <a:ext cx="2162532" cy="2119641"/>
          </a:xfrm>
          <a:prstGeom prst="round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230397A-5247-49DD-95C6-80BC8422CF5B}"/>
              </a:ext>
            </a:extLst>
          </p:cNvPr>
          <p:cNvSpPr/>
          <p:nvPr/>
        </p:nvSpPr>
        <p:spPr>
          <a:xfrm>
            <a:off x="1715378" y="3749236"/>
            <a:ext cx="2162532" cy="2119641"/>
          </a:xfrm>
          <a:prstGeom prst="round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E38995-240A-43D0-854D-6B483EF4BC8B}"/>
              </a:ext>
            </a:extLst>
          </p:cNvPr>
          <p:cNvSpPr/>
          <p:nvPr/>
        </p:nvSpPr>
        <p:spPr>
          <a:xfrm>
            <a:off x="1715378" y="1575239"/>
            <a:ext cx="2162532" cy="2119641"/>
          </a:xfrm>
          <a:prstGeom prst="round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6944" y="4763428"/>
            <a:ext cx="1562567" cy="1283238"/>
          </a:xfrm>
          <a:prstGeom prst="rect">
            <a:avLst/>
          </a:prstGeom>
        </p:spPr>
      </p:pic>
      <p:pic>
        <p:nvPicPr>
          <p:cNvPr id="108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8247" y="2440888"/>
            <a:ext cx="1626223" cy="1283238"/>
          </a:xfrm>
          <a:prstGeom prst="rect">
            <a:avLst/>
          </a:prstGeom>
        </p:spPr>
      </p:pic>
      <p:pic>
        <p:nvPicPr>
          <p:cNvPr id="116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60" y="2455115"/>
            <a:ext cx="1558866" cy="128828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FEB4D278-57FA-4D7D-B5D0-1A8D251E4748}"/>
              </a:ext>
            </a:extLst>
          </p:cNvPr>
          <p:cNvSpPr txBox="1"/>
          <p:nvPr/>
        </p:nvSpPr>
        <p:spPr>
          <a:xfrm>
            <a:off x="8495410" y="1859407"/>
            <a:ext cx="18796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구글드라이브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zoom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EB4D278-57FA-4D7D-B5D0-1A8D251E4748}"/>
              </a:ext>
            </a:extLst>
          </p:cNvPr>
          <p:cNvSpPr txBox="1"/>
          <p:nvPr/>
        </p:nvSpPr>
        <p:spPr>
          <a:xfrm>
            <a:off x="4050329" y="1763269"/>
            <a:ext cx="1842311" cy="19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atplotlib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eaborn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ordcloud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olium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calplot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816797" y="1736297"/>
            <a:ext cx="1337226" cy="95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</a:t>
            </a:r>
            <a:endParaRPr lang="en-US" altLang="ko-KR" sz="1867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endParaRPr lang="en-US" altLang="ko-KR" sz="1867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0C66C17-1DB9-436E-A7D9-F5AFDAE5C1F0}"/>
              </a:ext>
            </a:extLst>
          </p:cNvPr>
          <p:cNvSpPr txBox="1"/>
          <p:nvPr/>
        </p:nvSpPr>
        <p:spPr>
          <a:xfrm>
            <a:off x="6342499" y="3948801"/>
            <a:ext cx="187960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Sklearn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Qgis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066846" y="3936319"/>
            <a:ext cx="805029" cy="95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</a:t>
            </a:r>
            <a:endParaRPr lang="en-US" altLang="ko-KR" sz="1867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endParaRPr lang="en-US" altLang="ko-KR" sz="1867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6258311" y="1745499"/>
            <a:ext cx="143308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SOFTWARE</a:t>
            </a:r>
            <a:endParaRPr lang="ko-KR" altLang="en-US" sz="1867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63795" y="3812650"/>
            <a:ext cx="1918637" cy="289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33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Selenium(-)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33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Bs4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33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Mecab</a:t>
            </a:r>
            <a:endParaRPr lang="en-US" altLang="ko-KR" sz="1333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son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API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70853" y="3901213"/>
            <a:ext cx="107112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 도구</a:t>
            </a:r>
          </a:p>
        </p:txBody>
      </p:sp>
      <p:pic>
        <p:nvPicPr>
          <p:cNvPr id="5130" name="Picture 10" descr="Download Google Drive Logo in SVG Vector or PNG File Format - Logo.win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6773" r="18263" b="7374"/>
          <a:stretch/>
        </p:blipFill>
        <p:spPr bwMode="auto">
          <a:xfrm>
            <a:off x="8508345" y="4290436"/>
            <a:ext cx="712126" cy="6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9444347" y="5066145"/>
            <a:ext cx="1047082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334" b="1" spc="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5334" b="1" spc="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D18E067-1F2E-4249-B50C-CAEACF61735C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9C2A3B-16F9-4695-85BB-EB98EC431C41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4C24F97-C798-4146-BE94-B51A2F5F75B9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792BB1A-0BA5-4F3D-A91B-546B849F5114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52">
              <a:extLst>
                <a:ext uri="{FF2B5EF4-FFF2-40B4-BE49-F238E27FC236}">
                  <a16:creationId xmlns:a16="http://schemas.microsoft.com/office/drawing/2014/main" id="{BB89C81F-2168-4ECA-ADF2-A313C312CFF6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ECD2F08-A017-4862-BB71-CCB5F0FAC9E9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66413-9C65-42DF-B3D9-C3E967758A72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환경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0FC797-BA66-427B-8CC6-A66A37651BC1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3D7D39E-98BA-423B-A975-4C06DFCB90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25" y="4315654"/>
            <a:ext cx="629707" cy="6297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5287A-9927-4C18-A37C-05CE6EF0B2EE}"/>
              </a:ext>
            </a:extLst>
          </p:cNvPr>
          <p:cNvSpPr txBox="1"/>
          <p:nvPr/>
        </p:nvSpPr>
        <p:spPr>
          <a:xfrm>
            <a:off x="1026695" y="1203158"/>
            <a:ext cx="506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분석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5475B23-168E-44CA-856D-CDD472D3B33B}"/>
              </a:ext>
            </a:extLst>
          </p:cNvPr>
          <p:cNvSpPr txBox="1">
            <a:spLocks/>
          </p:cNvSpPr>
          <p:nvPr/>
        </p:nvSpPr>
        <p:spPr>
          <a:xfrm>
            <a:off x="7924800" y="179766"/>
            <a:ext cx="42672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사고가 많이 발생하는 고속국도에서의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icrosoft GothicNeo" panose="020B0500000101010101" pitchFamily="50" charset="-127"/>
              </a:rPr>
              <a:t>골든 타임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을 확보하기 위한 병원 입지 선정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6C63C4-0FF2-4BD5-868A-89A0DB1AEB64}"/>
              </a:ext>
            </a:extLst>
          </p:cNvPr>
          <p:cNvCxnSpPr/>
          <p:nvPr/>
        </p:nvCxnSpPr>
        <p:spPr>
          <a:xfrm flipH="1">
            <a:off x="233082" y="277906"/>
            <a:ext cx="7691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EE420-CB12-4764-9DCF-DBD721897B89}"/>
              </a:ext>
            </a:extLst>
          </p:cNvPr>
          <p:cNvCxnSpPr>
            <a:cxnSpLocks/>
          </p:cNvCxnSpPr>
          <p:nvPr/>
        </p:nvCxnSpPr>
        <p:spPr>
          <a:xfrm flipH="1">
            <a:off x="233082" y="6571130"/>
            <a:ext cx="11718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길, 도로이(가) 표시된 사진&#10;&#10;자동 생성된 설명">
            <a:extLst>
              <a:ext uri="{FF2B5EF4-FFF2-40B4-BE49-F238E27FC236}">
                <a16:creationId xmlns:a16="http://schemas.microsoft.com/office/drawing/2014/main" id="{F8097D22-809A-40D4-B375-3EED3213A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4" y="3169352"/>
            <a:ext cx="7058116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4579181-7EAB-42F3-930F-DA26BA8F0BDB}"/>
              </a:ext>
            </a:extLst>
          </p:cNvPr>
          <p:cNvSpPr/>
          <p:nvPr/>
        </p:nvSpPr>
        <p:spPr>
          <a:xfrm>
            <a:off x="131636" y="1756581"/>
            <a:ext cx="11954088" cy="1674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6414CC-A757-405F-B196-A2FE2A1460F9}"/>
              </a:ext>
            </a:extLst>
          </p:cNvPr>
          <p:cNvSpPr txBox="1"/>
          <p:nvPr/>
        </p:nvSpPr>
        <p:spPr>
          <a:xfrm>
            <a:off x="5053263" y="1483755"/>
            <a:ext cx="20854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 데이터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D3143-0D4E-4E75-BCED-A74104EAC74A}"/>
              </a:ext>
            </a:extLst>
          </p:cNvPr>
          <p:cNvSpPr txBox="1"/>
          <p:nvPr/>
        </p:nvSpPr>
        <p:spPr>
          <a:xfrm>
            <a:off x="260721" y="2166831"/>
            <a:ext cx="15529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공사</a:t>
            </a:r>
            <a:r>
              <a:rPr lang="en-US" altLang="ko-KR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</a:t>
            </a:r>
            <a:r>
              <a:rPr lang="ko-KR" altLang="en-US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사고 정보 </a:t>
            </a:r>
            <a:endParaRPr lang="en-US" altLang="ko-KR" b="0" i="0" u="none" strike="noStrike" dirty="0">
              <a:solidFill>
                <a:srgbClr val="AD48CC"/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전국 도로 위 공사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사고데이터를 제공하는 자료로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날짜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사고유형 및 발생 지역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포함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ko-KR" altLang="en-US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1BDFD-0003-4DB1-9572-53D566DA62DA}"/>
              </a:ext>
            </a:extLst>
          </p:cNvPr>
          <p:cNvSpPr txBox="1"/>
          <p:nvPr/>
        </p:nvSpPr>
        <p:spPr>
          <a:xfrm>
            <a:off x="2752956" y="2166831"/>
            <a:ext cx="19586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/>
            <a:r>
              <a:rPr lang="ko-KR" altLang="en-US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전국 응급의료기관 위치 데이터</a:t>
            </a:r>
            <a:endParaRPr lang="en-US" altLang="ko-KR" b="0" i="0" u="none" strike="noStrike" dirty="0">
              <a:solidFill>
                <a:srgbClr val="AD48CC"/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국립중앙의료원에서 제공하는 자료로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전국 응급의료기관의 이름과 주소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담긴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endParaRPr lang="ko-KR" altLang="en-US" sz="1000" b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b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endParaRPr lang="ko-KR" altLang="en-US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E2F3E-1392-4802-B7CD-8EBA2708AC96}"/>
              </a:ext>
            </a:extLst>
          </p:cNvPr>
          <p:cNvSpPr txBox="1"/>
          <p:nvPr/>
        </p:nvSpPr>
        <p:spPr>
          <a:xfrm>
            <a:off x="10332590" y="2127986"/>
            <a:ext cx="1832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err="1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시군구별</a:t>
            </a:r>
            <a:r>
              <a:rPr lang="ko-KR" altLang="en-US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en-US" altLang="ko-KR" b="0" i="0" u="none" strike="noStrike" dirty="0">
              <a:solidFill>
                <a:srgbClr val="AD48CC"/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인구 데이터</a:t>
            </a:r>
            <a:endParaRPr lang="en-US" altLang="ko-KR" b="0" i="0" u="none" strike="noStrike" dirty="0">
              <a:solidFill>
                <a:srgbClr val="AD48CC"/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통계청에서 제공하는 자료로 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시군구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별 총 인구수</a:t>
            </a:r>
            <a:r>
              <a:rPr lang="ko-KR" altLang="en-US" sz="10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나타냄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b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endParaRPr lang="ko-KR" altLang="en-US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2863D-79D5-439F-9498-9965987308E8}"/>
              </a:ext>
            </a:extLst>
          </p:cNvPr>
          <p:cNvSpPr txBox="1"/>
          <p:nvPr/>
        </p:nvSpPr>
        <p:spPr>
          <a:xfrm>
            <a:off x="5299640" y="2138085"/>
            <a:ext cx="2085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AD48CC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개별 교통사고 정보</a:t>
            </a:r>
            <a:endParaRPr lang="en-US" altLang="ko-KR" dirty="0">
              <a:solidFill>
                <a:srgbClr val="AD48CC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TAAS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교통사고정보 개방시스템에서 제공하는 자료로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2017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년부터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2019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년까지의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교통사고별 발생일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발생시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_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시도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발생지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_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시군구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사고내용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도로종류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사상자 수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등을 포함</a:t>
            </a:r>
            <a:b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endParaRPr lang="ko-KR" altLang="en-US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2AA52-619C-4B0A-8262-8D459CE533E5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6280C-5C75-4D32-B720-6F5011D1A354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분석</a:t>
            </a:r>
          </a:p>
        </p:txBody>
      </p:sp>
      <p:grpSp>
        <p:nvGrpSpPr>
          <p:cNvPr id="27" name="그룹 1012">
            <a:extLst>
              <a:ext uri="{FF2B5EF4-FFF2-40B4-BE49-F238E27FC236}">
                <a16:creationId xmlns:a16="http://schemas.microsoft.com/office/drawing/2014/main" id="{3EF79D5D-5E61-447F-8BC4-05A99AC0C033}"/>
              </a:ext>
            </a:extLst>
          </p:cNvPr>
          <p:cNvGrpSpPr/>
          <p:nvPr/>
        </p:nvGrpSpPr>
        <p:grpSpPr>
          <a:xfrm>
            <a:off x="603175" y="5481078"/>
            <a:ext cx="10984127" cy="1045993"/>
            <a:chOff x="904762" y="7695238"/>
            <a:chExt cx="16476190" cy="1568990"/>
          </a:xfrm>
        </p:grpSpPr>
        <p:pic>
          <p:nvPicPr>
            <p:cNvPr id="28" name="Object 48">
              <a:extLst>
                <a:ext uri="{FF2B5EF4-FFF2-40B4-BE49-F238E27FC236}">
                  <a16:creationId xmlns:a16="http://schemas.microsoft.com/office/drawing/2014/main" id="{95B8AFFA-AC3E-4A6B-97F9-BDA3434D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  <a:solidFill>
              <a:srgbClr val="9B6FBD"/>
            </a:solidFill>
            <a:effectLst>
              <a:outerShdw blurRad="50800" dist="50800" dir="5400000" algn="ctr" rotWithShape="0">
                <a:srgbClr val="EED0F0"/>
              </a:outerShdw>
            </a:effectLst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0E6305EC-0FC7-4998-9875-32A69BC3F9C8}"/>
              </a:ext>
            </a:extLst>
          </p:cNvPr>
          <p:cNvGrpSpPr/>
          <p:nvPr/>
        </p:nvGrpSpPr>
        <p:grpSpPr>
          <a:xfrm>
            <a:off x="1070121" y="5860672"/>
            <a:ext cx="339162" cy="286804"/>
            <a:chOff x="1605181" y="8264630"/>
            <a:chExt cx="508743" cy="430206"/>
          </a:xfrm>
        </p:grpSpPr>
        <p:pic>
          <p:nvPicPr>
            <p:cNvPr id="30" name="Object 52">
              <a:extLst>
                <a:ext uri="{FF2B5EF4-FFF2-40B4-BE49-F238E27FC236}">
                  <a16:creationId xmlns:a16="http://schemas.microsoft.com/office/drawing/2014/main" id="{96604CBF-F669-4B26-AAA1-D49075A28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  <a:solidFill>
              <a:srgbClr val="9B6FBD"/>
            </a:solidFill>
          </p:spPr>
        </p:pic>
      </p:grpSp>
      <p:grpSp>
        <p:nvGrpSpPr>
          <p:cNvPr id="31" name="그룹 1014">
            <a:extLst>
              <a:ext uri="{FF2B5EF4-FFF2-40B4-BE49-F238E27FC236}">
                <a16:creationId xmlns:a16="http://schemas.microsoft.com/office/drawing/2014/main" id="{16B89D6F-B1AB-4D7A-A3CD-3CF313FEEA8A}"/>
              </a:ext>
            </a:extLst>
          </p:cNvPr>
          <p:cNvGrpSpPr/>
          <p:nvPr/>
        </p:nvGrpSpPr>
        <p:grpSpPr>
          <a:xfrm>
            <a:off x="10830520" y="5860672"/>
            <a:ext cx="339162" cy="286804"/>
            <a:chOff x="16245779" y="8264630"/>
            <a:chExt cx="508743" cy="430206"/>
          </a:xfrm>
        </p:grpSpPr>
        <p:pic>
          <p:nvPicPr>
            <p:cNvPr id="32" name="Object 55">
              <a:extLst>
                <a:ext uri="{FF2B5EF4-FFF2-40B4-BE49-F238E27FC236}">
                  <a16:creationId xmlns:a16="http://schemas.microsoft.com/office/drawing/2014/main" id="{312B13C8-BE99-49A2-A482-184D6C1C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8223DC-BCD9-4D72-BF7E-82D76C8387B4}"/>
              </a:ext>
            </a:extLst>
          </p:cNvPr>
          <p:cNvSpPr txBox="1"/>
          <p:nvPr/>
        </p:nvSpPr>
        <p:spPr>
          <a:xfrm>
            <a:off x="2190014" y="5860672"/>
            <a:ext cx="80712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 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Risk(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종속변수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 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= 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사망자수 * </a:t>
            </a:r>
            <a:r>
              <a:rPr lang="en-US" altLang="ko-KR" sz="1800" b="1" i="0" u="sng" strike="noStrike" dirty="0">
                <a:solidFill>
                  <a:srgbClr val="EED0F0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12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중상자수 * </a:t>
            </a:r>
            <a:r>
              <a:rPr lang="en-US" altLang="ko-KR" sz="1800" b="1" i="0" u="sng" strike="noStrike" dirty="0">
                <a:solidFill>
                  <a:srgbClr val="EED0F0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경상자수 * </a:t>
            </a:r>
            <a:r>
              <a:rPr lang="en-US" altLang="ko-KR" sz="1800" b="1" i="0" u="sng" strike="noStrike" dirty="0">
                <a:solidFill>
                  <a:srgbClr val="EED0F0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+ 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부상신고자수 * </a:t>
            </a:r>
            <a:r>
              <a:rPr lang="en-US" altLang="ko-KR" sz="1800" b="1" i="0" u="sng" strike="noStrike" dirty="0">
                <a:solidFill>
                  <a:srgbClr val="EED0F0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1800" b="1" i="0" u="none" strike="noStrike" dirty="0">
                <a:solidFill>
                  <a:schemeClr val="bg1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DB5B7-10D0-484E-98AD-504A410A5DAA}"/>
              </a:ext>
            </a:extLst>
          </p:cNvPr>
          <p:cNvSpPr txBox="1"/>
          <p:nvPr/>
        </p:nvSpPr>
        <p:spPr>
          <a:xfrm>
            <a:off x="7973183" y="2115000"/>
            <a:ext cx="19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err="1">
                <a:solidFill>
                  <a:srgbClr val="AD48CC"/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전국표준노드링크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 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1270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ITS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국가 교통 정보 센터에서 제공하는 데이터로 전국에 걸친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도로를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line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highlight>
                  <a:srgbClr val="EED0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포함  </a:t>
            </a:r>
            <a:endParaRPr lang="ko-KR" altLang="en-US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9C1C5-77E4-4E50-8B93-CBD08924912D}"/>
              </a:ext>
            </a:extLst>
          </p:cNvPr>
          <p:cNvSpPr txBox="1"/>
          <p:nvPr/>
        </p:nvSpPr>
        <p:spPr>
          <a:xfrm>
            <a:off x="286513" y="190539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D48C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</a:t>
            </a:r>
            <a:endParaRPr lang="ko-KR" altLang="en-US" dirty="0">
              <a:solidFill>
                <a:srgbClr val="AD48CC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8C3B5A-7760-4D16-9361-5BFE6398C3D5}"/>
              </a:ext>
            </a:extLst>
          </p:cNvPr>
          <p:cNvSpPr txBox="1"/>
          <p:nvPr/>
        </p:nvSpPr>
        <p:spPr>
          <a:xfrm>
            <a:off x="2805132" y="190539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D48C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2</a:t>
            </a:r>
            <a:endParaRPr lang="ko-KR" altLang="en-US" dirty="0">
              <a:solidFill>
                <a:srgbClr val="AD48CC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3208E8-09EA-49EA-92F1-99D8ACA62473}"/>
              </a:ext>
            </a:extLst>
          </p:cNvPr>
          <p:cNvSpPr txBox="1"/>
          <p:nvPr/>
        </p:nvSpPr>
        <p:spPr>
          <a:xfrm>
            <a:off x="5323751" y="190539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D48C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</a:t>
            </a:r>
            <a:endParaRPr lang="ko-KR" altLang="en-US" dirty="0">
              <a:solidFill>
                <a:srgbClr val="AD48CC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76613A-C1BF-4CCA-9BF2-1B4F13EDD1D0}"/>
              </a:ext>
            </a:extLst>
          </p:cNvPr>
          <p:cNvSpPr txBox="1"/>
          <p:nvPr/>
        </p:nvSpPr>
        <p:spPr>
          <a:xfrm>
            <a:off x="8006626" y="190539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D48C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4</a:t>
            </a:r>
            <a:endParaRPr lang="ko-KR" altLang="en-US" dirty="0">
              <a:solidFill>
                <a:srgbClr val="AD48CC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AD9C1C-EADD-4CB7-AF4D-20AAA6CF0B27}"/>
              </a:ext>
            </a:extLst>
          </p:cNvPr>
          <p:cNvSpPr txBox="1"/>
          <p:nvPr/>
        </p:nvSpPr>
        <p:spPr>
          <a:xfrm>
            <a:off x="10348199" y="190539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D48C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5</a:t>
            </a:r>
            <a:endParaRPr lang="ko-KR" altLang="en-US" dirty="0">
              <a:solidFill>
                <a:srgbClr val="AD48CC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7" name="양쪽 중괄호 16">
            <a:extLst>
              <a:ext uri="{FF2B5EF4-FFF2-40B4-BE49-F238E27FC236}">
                <a16:creationId xmlns:a16="http://schemas.microsoft.com/office/drawing/2014/main" id="{F5A00159-08E1-475A-80E5-1AB4F11CACF4}"/>
              </a:ext>
            </a:extLst>
          </p:cNvPr>
          <p:cNvSpPr/>
          <p:nvPr/>
        </p:nvSpPr>
        <p:spPr>
          <a:xfrm>
            <a:off x="1070121" y="3767845"/>
            <a:ext cx="9955741" cy="1292662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파생변수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37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변수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발생일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발생시간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시군구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사고내용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사고유형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사고유형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가해자법규위반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가해자성별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가해자연령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가해당사자종별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가해자신체상해정도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피해자성별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피해자연령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피해당사자종별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피해자신체상해정도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피해차량용도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기상상태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노면상태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사망자수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중상자수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경상자수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부상신고자수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도로형태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도로형태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도로종류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사고유형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노면상태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대분류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 '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응급실 개수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시군구별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'Risk’</a:t>
            </a:r>
            <a:endParaRPr lang="en-US" altLang="ko-KR" sz="800" dirty="0">
              <a:solidFill>
                <a:srgbClr val="AD48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22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0EEEB-16EE-4387-BAE7-44DA0EA9E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36AFC-D68C-43D1-8677-6A5FEB1BD809}"/>
              </a:ext>
            </a:extLst>
          </p:cNvPr>
          <p:cNvSpPr/>
          <p:nvPr/>
        </p:nvSpPr>
        <p:spPr>
          <a:xfrm>
            <a:off x="5462749" y="1445961"/>
            <a:ext cx="5657391" cy="1416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제거 후 종속변수</a:t>
            </a:r>
            <a:r>
              <a:rPr lang="en-US" altLang="ko-KR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(Risk)</a:t>
            </a:r>
            <a:r>
              <a:rPr lang="ko-KR" altLang="en-US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endParaRPr lang="en-US" altLang="ko-KR" sz="2000" dirty="0">
              <a:solidFill>
                <a:srgbClr val="AD48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영향을 주는 </a:t>
            </a:r>
            <a:r>
              <a:rPr lang="ko-KR" altLang="en-US" sz="2000" dirty="0">
                <a:solidFill>
                  <a:srgbClr val="AD48CC"/>
                </a:solidFill>
                <a:highlight>
                  <a:srgbClr val="FFFF00"/>
                </a:highligh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중요 변수 </a:t>
            </a:r>
            <a:r>
              <a:rPr lang="ko-KR" altLang="en-US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파악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AF9B7E7-240B-4D85-B409-57D2F6C8E6D7}"/>
              </a:ext>
            </a:extLst>
          </p:cNvPr>
          <p:cNvSpPr/>
          <p:nvPr/>
        </p:nvSpPr>
        <p:spPr>
          <a:xfrm>
            <a:off x="1413227" y="1595752"/>
            <a:ext cx="2542233" cy="954591"/>
          </a:xfrm>
          <a:prstGeom prst="roundRect">
            <a:avLst/>
          </a:prstGeom>
          <a:gradFill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</a:gradFill>
          <a:ln>
            <a:solidFill>
              <a:srgbClr val="9B6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Pearson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 상관분석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0C36E1-251E-4424-B4F4-7C3E8DD23544}"/>
              </a:ext>
            </a:extLst>
          </p:cNvPr>
          <p:cNvSpPr/>
          <p:nvPr/>
        </p:nvSpPr>
        <p:spPr>
          <a:xfrm>
            <a:off x="1413227" y="2679932"/>
            <a:ext cx="2542233" cy="954591"/>
          </a:xfrm>
          <a:prstGeom prst="roundRect">
            <a:avLst/>
          </a:prstGeom>
          <a:gradFill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</a:gradFill>
          <a:ln>
            <a:solidFill>
              <a:srgbClr val="9B6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Lambda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계수 활용 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카페24 써라운드" pitchFamily="2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상관분석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D57431F-F62F-4FAE-A0B1-BFB510B4A989}"/>
              </a:ext>
            </a:extLst>
          </p:cNvPr>
          <p:cNvSpPr/>
          <p:nvPr/>
        </p:nvSpPr>
        <p:spPr>
          <a:xfrm>
            <a:off x="1413227" y="3758336"/>
            <a:ext cx="2542233" cy="954591"/>
          </a:xfrm>
          <a:prstGeom prst="roundRect">
            <a:avLst/>
          </a:prstGeom>
          <a:gradFill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</a:gradFill>
          <a:ln>
            <a:solidFill>
              <a:srgbClr val="9B6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다중선형회귀분석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카페24 써라운드" pitchFamily="2" charset="-127"/>
            </a:endParaRPr>
          </a:p>
          <a:p>
            <a:pPr algn="ctr"/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(OLS)</a:t>
            </a:r>
            <a:endParaRPr lang="ko-KR" altLang="en-US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카페24 써라운드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9B2F48-2867-4CCC-B3C7-24433C17A610}"/>
              </a:ext>
            </a:extLst>
          </p:cNvPr>
          <p:cNvSpPr/>
          <p:nvPr/>
        </p:nvSpPr>
        <p:spPr>
          <a:xfrm>
            <a:off x="1413227" y="4841922"/>
            <a:ext cx="2542233" cy="954591"/>
          </a:xfrm>
          <a:prstGeom prst="roundRect">
            <a:avLst/>
          </a:prstGeom>
          <a:gradFill>
            <a:gsLst>
              <a:gs pos="0">
                <a:srgbClr val="AD48CC">
                  <a:tint val="66000"/>
                  <a:satMod val="160000"/>
                </a:srgbClr>
              </a:gs>
              <a:gs pos="50000">
                <a:srgbClr val="AD48CC">
                  <a:tint val="44500"/>
                  <a:satMod val="160000"/>
                </a:srgbClr>
              </a:gs>
              <a:gs pos="63250">
                <a:srgbClr val="D0AAE5"/>
              </a:gs>
              <a:gs pos="100000">
                <a:srgbClr val="9B6FBD"/>
              </a:gs>
            </a:gsLst>
            <a:lin ang="2700000" scaled="1"/>
          </a:gradFill>
          <a:ln>
            <a:solidFill>
              <a:srgbClr val="9B6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포아송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카페24 써라운드" pitchFamily="2" charset="-127"/>
              </a:rPr>
              <a:t> 회귀 모형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DB33CC-177B-42CC-83F2-4CF062677D85}"/>
              </a:ext>
            </a:extLst>
          </p:cNvPr>
          <p:cNvSpPr txBox="1"/>
          <p:nvPr/>
        </p:nvSpPr>
        <p:spPr>
          <a:xfrm>
            <a:off x="6288218" y="3210165"/>
            <a:ext cx="389664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발생일', '발생시간',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발생지_시도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발생지_시군구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'요일', '사고내용',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사고유형_대분류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사고유형_중분류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'가해자법규위반', '가해자성별', '가해자연령',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가해당사자종별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'가해자신체상해정도＇, '피해자성별', '피해자연령',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피해당사자종별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'피해자신체상해정도',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가해차량용도_대분류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가해차량용도_중분류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＇, '가해차량용도',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피해차량용도_대분류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피해차량용도_중분류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'피해차량용도', '기상상태', '노면상태', '사망자수＇, '중상자수', '경상자수', '부상신고자수', '응급실 개수', '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시군구별_인구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B82618-400C-49BF-9180-517D6D333DE9}"/>
              </a:ext>
            </a:extLst>
          </p:cNvPr>
          <p:cNvSpPr/>
          <p:nvPr/>
        </p:nvSpPr>
        <p:spPr>
          <a:xfrm>
            <a:off x="5323647" y="2156216"/>
            <a:ext cx="5657391" cy="1416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변수 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7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변수 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30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변수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191BF6-3919-4E33-919D-77D4969B7EAD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3955460" y="2073048"/>
            <a:ext cx="1899458" cy="2452862"/>
          </a:xfrm>
          <a:prstGeom prst="line">
            <a:avLst/>
          </a:prstGeom>
          <a:ln>
            <a:solidFill>
              <a:srgbClr val="EED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5136CDF-0CB8-409C-BAC3-5DF6F6E26046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3955460" y="3157228"/>
            <a:ext cx="1899458" cy="1368682"/>
          </a:xfrm>
          <a:prstGeom prst="line">
            <a:avLst/>
          </a:prstGeom>
          <a:ln>
            <a:solidFill>
              <a:srgbClr val="EED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D43421-8C70-416F-BC2E-E6E72D8D5C07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955460" y="4235632"/>
            <a:ext cx="1899458" cy="290278"/>
          </a:xfrm>
          <a:prstGeom prst="line">
            <a:avLst/>
          </a:prstGeom>
          <a:ln>
            <a:solidFill>
              <a:srgbClr val="EED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97BE30-ABB2-45CA-80B0-7CDCDD373E7B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3955460" y="4525910"/>
            <a:ext cx="1899458" cy="793308"/>
          </a:xfrm>
          <a:prstGeom prst="line">
            <a:avLst/>
          </a:prstGeom>
          <a:ln>
            <a:solidFill>
              <a:srgbClr val="EED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양쪽 중괄호 27">
            <a:extLst>
              <a:ext uri="{FF2B5EF4-FFF2-40B4-BE49-F238E27FC236}">
                <a16:creationId xmlns:a16="http://schemas.microsoft.com/office/drawing/2014/main" id="{B0F92A2F-3816-4C01-BA04-89CA24591F72}"/>
              </a:ext>
            </a:extLst>
          </p:cNvPr>
          <p:cNvSpPr/>
          <p:nvPr/>
        </p:nvSpPr>
        <p:spPr>
          <a:xfrm>
            <a:off x="5854918" y="3255306"/>
            <a:ext cx="4873055" cy="2541207"/>
          </a:xfrm>
          <a:prstGeom prst="bracePair">
            <a:avLst/>
          </a:prstGeom>
          <a:ln w="19050">
            <a:solidFill>
              <a:srgbClr val="9B6F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0EEEB-16EE-4387-BAE7-44DA0EA9E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C31D34C-2643-46E5-85E7-5D2A8F67A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93541"/>
              </p:ext>
            </p:extLst>
          </p:nvPr>
        </p:nvGraphicFramePr>
        <p:xfrm>
          <a:off x="2495336" y="2061414"/>
          <a:ext cx="3418014" cy="412999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09007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1709007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</a:tblGrid>
              <a:tr h="247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Features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VIF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피해차량용도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대분류</a:t>
                      </a:r>
                    </a:p>
                  </a:txBody>
                  <a:tcPr marL="63427" marR="63427" marT="31713" marB="31713" anchor="ctr"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27.721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가해차량용도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대분류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21.198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가해자법규위반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21.190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기상상태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15.855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가해자신체상해정도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10.445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가해자성별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9.300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가해차량용도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7.025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피해차량용도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중분류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6.604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피해자연령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6.192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발생시간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5.252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가해자연령</a:t>
                      </a:r>
                    </a:p>
                  </a:txBody>
                  <a:tcPr marL="63427" marR="63427" marT="31713" marB="31713" anchor="ctr"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4.863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7640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발생지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4.697</a:t>
                      </a: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3152509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1485DC3A-522F-44E6-BF1A-7B97BACE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477471"/>
              </p:ext>
            </p:extLst>
          </p:nvPr>
        </p:nvGraphicFramePr>
        <p:xfrm>
          <a:off x="6287557" y="2047128"/>
          <a:ext cx="3418014" cy="4154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9007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1709007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</a:tblGrid>
              <a:tr h="237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Features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VIF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사고내용</a:t>
                      </a:r>
                    </a:p>
                  </a:txBody>
                  <a:tcPr marL="63427" marR="63427" marT="31713" marB="31713" anchor="ctr"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4.449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256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피해자성별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4.285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시군구별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인구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4.153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사고유형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중분류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4.031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피해자신체상해정도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3.379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요일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3.152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응급실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개수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2.816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중상자수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2.542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경상자수</a:t>
                      </a: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2.085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발생지</a:t>
                      </a:r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시도</a:t>
                      </a:r>
                    </a:p>
                  </a:txBody>
                  <a:tcPr marL="63427" marR="63427" marT="31713" marB="3171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2.004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/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노면상태</a:t>
                      </a:r>
                    </a:p>
                  </a:txBody>
                  <a:tcPr marL="63427" marR="63427" marT="31713" marB="31713" anchor="ctr"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1.533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사망자수</a:t>
                      </a: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1.121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776402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부상신고자수</a:t>
                      </a: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1.089</a:t>
                      </a:r>
                    </a:p>
                  </a:txBody>
                  <a:tcPr marL="63427" marR="63427" marT="31713" marB="31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52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21DE7F-0154-4D9A-A550-5EA44D0BB048}"/>
              </a:ext>
            </a:extLst>
          </p:cNvPr>
          <p:cNvSpPr txBox="1"/>
          <p:nvPr/>
        </p:nvSpPr>
        <p:spPr>
          <a:xfrm>
            <a:off x="5087973" y="1250391"/>
            <a:ext cx="2016053" cy="400110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lt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000" dirty="0">
                <a:latin typeface="+mj-lt"/>
                <a:ea typeface="나눔스퀘어_ac Bold" panose="020B0600000101010101" pitchFamily="50" charset="-127"/>
              </a:rPr>
              <a:t>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D191B-70DE-401B-9D95-439A62180E7D}"/>
              </a:ext>
            </a:extLst>
          </p:cNvPr>
          <p:cNvSpPr/>
          <p:nvPr/>
        </p:nvSpPr>
        <p:spPr>
          <a:xfrm>
            <a:off x="3254396" y="1075692"/>
            <a:ext cx="5657391" cy="1416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확인을 통하여 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변수로 축소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31E172-462C-4A29-AFED-4187C4735257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1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24"/>
          <p:cNvCxnSpPr/>
          <p:nvPr/>
        </p:nvCxnSpPr>
        <p:spPr>
          <a:xfrm>
            <a:off x="0" y="110041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24"/>
          <p:cNvSpPr/>
          <p:nvPr/>
        </p:nvSpPr>
        <p:spPr>
          <a:xfrm>
            <a:off x="1182202" y="3401043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       </a:t>
            </a: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1182168" y="1603568"/>
            <a:ext cx="3073800" cy="551400"/>
          </a:xfrm>
          <a:prstGeom prst="rect">
            <a:avLst/>
          </a:prstGeom>
          <a:solidFill>
            <a:srgbClr val="9900FF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Data</a:t>
            </a:r>
            <a:r>
              <a:rPr lang="en-US" altLang="ko-KR" sz="18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(25</a:t>
            </a:r>
            <a:r>
              <a:rPr lang="ko-KR" altLang="en-US" sz="18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개</a:t>
            </a:r>
            <a:r>
              <a:rPr lang="en-US" altLang="ko-KR" sz="18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endParaRPr sz="18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1182211" y="2693463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Train</a:t>
            </a:r>
            <a:r>
              <a:rPr lang="ko-KR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(66%)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1182202" y="4093924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Train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1182279" y="4786804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1182279" y="5479698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3028838" y="3409949"/>
            <a:ext cx="556200" cy="540571"/>
          </a:xfrm>
          <a:prstGeom prst="rect">
            <a:avLst/>
          </a:prstGeom>
          <a:solidFill>
            <a:srgbClr val="C38CD4"/>
          </a:solidFill>
          <a:ln w="12700" cap="flat" cmpd="sng">
            <a:solidFill>
              <a:srgbClr val="AD48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2406190" y="4093915"/>
            <a:ext cx="626100" cy="551400"/>
          </a:xfrm>
          <a:prstGeom prst="rect">
            <a:avLst/>
          </a:prstGeom>
          <a:solidFill>
            <a:srgbClr val="C38CD4"/>
          </a:solidFill>
          <a:ln w="12700" cap="flat" cmpd="sng">
            <a:solidFill>
              <a:srgbClr val="AD48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1808246" y="4786806"/>
            <a:ext cx="626100" cy="551400"/>
          </a:xfrm>
          <a:prstGeom prst="rect">
            <a:avLst/>
          </a:prstGeom>
          <a:solidFill>
            <a:srgbClr val="C38CD4"/>
          </a:solidFill>
          <a:ln w="12700" cap="flat" cmpd="sng">
            <a:solidFill>
              <a:srgbClr val="AD48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1182170" y="5479690"/>
            <a:ext cx="626100" cy="551400"/>
          </a:xfrm>
          <a:prstGeom prst="rect">
            <a:avLst/>
          </a:prstGeom>
          <a:solidFill>
            <a:srgbClr val="C38CD4"/>
          </a:solidFill>
          <a:ln w="12700" cap="flat" cmpd="sng">
            <a:solidFill>
              <a:srgbClr val="AD48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3585146" y="2692799"/>
            <a:ext cx="671100" cy="551400"/>
          </a:xfrm>
          <a:prstGeom prst="rect">
            <a:avLst/>
          </a:prstGeom>
          <a:solidFill>
            <a:srgbClr val="C38CD4"/>
          </a:solidFill>
          <a:ln w="12700" cap="flat" cmpd="sng">
            <a:solidFill>
              <a:srgbClr val="AD48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34%</a:t>
            </a: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2510155" y="2238705"/>
            <a:ext cx="457200" cy="369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B6FBD"/>
          </a:solidFill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4" name="Google Shape;294;p24"/>
          <p:cNvCxnSpPr>
            <a:stCxn id="292" idx="3"/>
          </p:cNvCxnSpPr>
          <p:nvPr/>
        </p:nvCxnSpPr>
        <p:spPr>
          <a:xfrm>
            <a:off x="4256246" y="2968499"/>
            <a:ext cx="1282800" cy="1398900"/>
          </a:xfrm>
          <a:prstGeom prst="straightConnector1">
            <a:avLst/>
          </a:prstGeom>
          <a:noFill/>
          <a:ln w="9525" cap="flat" cmpd="sng">
            <a:solidFill>
              <a:srgbClr val="9E31B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4"/>
          <p:cNvCxnSpPr>
            <a:stCxn id="282" idx="3"/>
          </p:cNvCxnSpPr>
          <p:nvPr/>
        </p:nvCxnSpPr>
        <p:spPr>
          <a:xfrm>
            <a:off x="4256002" y="3676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4"/>
          <p:cNvCxnSpPr>
            <a:stCxn id="285" idx="3"/>
          </p:cNvCxnSpPr>
          <p:nvPr/>
        </p:nvCxnSpPr>
        <p:spPr>
          <a:xfrm>
            <a:off x="4256002" y="4369624"/>
            <a:ext cx="1283100" cy="12300"/>
          </a:xfrm>
          <a:prstGeom prst="straightConnector1">
            <a:avLst/>
          </a:prstGeom>
          <a:noFill/>
          <a:ln w="9525" cap="flat" cmpd="sng">
            <a:solidFill>
              <a:srgbClr val="9E31B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4"/>
          <p:cNvCxnSpPr>
            <a:stCxn id="287" idx="3"/>
          </p:cNvCxnSpPr>
          <p:nvPr/>
        </p:nvCxnSpPr>
        <p:spPr>
          <a:xfrm rot="10800000" flipH="1">
            <a:off x="4256079" y="4396098"/>
            <a:ext cx="1283100" cy="1359300"/>
          </a:xfrm>
          <a:prstGeom prst="straightConnector1">
            <a:avLst/>
          </a:prstGeom>
          <a:noFill/>
          <a:ln w="9525" cap="flat" cmpd="sng">
            <a:solidFill>
              <a:srgbClr val="9E31B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4"/>
          <p:cNvCxnSpPr>
            <a:stCxn id="282" idx="3"/>
          </p:cNvCxnSpPr>
          <p:nvPr/>
        </p:nvCxnSpPr>
        <p:spPr>
          <a:xfrm>
            <a:off x="4256002" y="3676743"/>
            <a:ext cx="1283100" cy="705000"/>
          </a:xfrm>
          <a:prstGeom prst="straightConnector1">
            <a:avLst/>
          </a:prstGeom>
          <a:noFill/>
          <a:ln w="9525" cap="flat" cmpd="sng">
            <a:solidFill>
              <a:srgbClr val="9E31B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4"/>
          <p:cNvCxnSpPr>
            <a:stCxn id="286" idx="3"/>
          </p:cNvCxnSpPr>
          <p:nvPr/>
        </p:nvCxnSpPr>
        <p:spPr>
          <a:xfrm rot="10800000" flipH="1">
            <a:off x="4256079" y="4396204"/>
            <a:ext cx="1225800" cy="666300"/>
          </a:xfrm>
          <a:prstGeom prst="straightConnector1">
            <a:avLst/>
          </a:prstGeom>
          <a:noFill/>
          <a:ln w="9525" cap="flat" cmpd="sng">
            <a:solidFill>
              <a:srgbClr val="9E31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24"/>
          <p:cNvSpPr/>
          <p:nvPr/>
        </p:nvSpPr>
        <p:spPr>
          <a:xfrm>
            <a:off x="5496432" y="4092005"/>
            <a:ext cx="1225800" cy="551400"/>
          </a:xfrm>
          <a:prstGeom prst="flowChartAlternateProcess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Average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7913168" y="1603568"/>
            <a:ext cx="3073800" cy="551400"/>
          </a:xfrm>
          <a:prstGeom prst="rect">
            <a:avLst/>
          </a:prstGeom>
          <a:solidFill>
            <a:srgbClr val="9900FF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GridSearchCV</a:t>
            </a:r>
            <a:endParaRPr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7919936" y="2520626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DecisionTreeRegressor</a:t>
            </a:r>
            <a:endParaRPr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5287662" y="1295794"/>
            <a:ext cx="1912090" cy="461700"/>
          </a:xfrm>
          <a:prstGeom prst="roundRect">
            <a:avLst>
              <a:gd name="adj" fmla="val 16667"/>
            </a:avLst>
          </a:prstGeom>
          <a:solidFill>
            <a:srgbClr val="D890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HyperPrameter</a:t>
            </a:r>
            <a:endParaRPr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7919936" y="3304426"/>
            <a:ext cx="30603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RandomForestRegressor</a:t>
            </a:r>
            <a:endParaRPr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7919936" y="4088226"/>
            <a:ext cx="3073800" cy="551400"/>
          </a:xfrm>
          <a:prstGeom prst="rect">
            <a:avLst/>
          </a:prstGeom>
          <a:solidFill>
            <a:srgbClr val="E1ADE5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GradientBoostRegressor</a:t>
            </a:r>
            <a:endParaRPr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9228230" y="4779293"/>
            <a:ext cx="457200" cy="369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B6FBD"/>
          </a:solidFill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7906436" y="5292239"/>
            <a:ext cx="3073800" cy="551400"/>
          </a:xfrm>
          <a:prstGeom prst="rect">
            <a:avLst/>
          </a:prstGeom>
          <a:solidFill>
            <a:srgbClr val="9B6FBD"/>
          </a:solidFill>
          <a:ln w="12700" cap="flat" cmpd="sng">
            <a:solidFill>
              <a:srgbClr val="9E31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VotingRegressor</a:t>
            </a:r>
            <a:endParaRPr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5A6F96-E83E-42B4-9D4F-72B18335AB12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C8E4B26-B8D4-4AFB-9EE5-C99CA7F65008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9BDBB5-7B90-4286-8DCF-CBBCDEC31133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BE2F919-11FF-4F48-8F9F-2DC6DD18D129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52">
              <a:extLst>
                <a:ext uri="{FF2B5EF4-FFF2-40B4-BE49-F238E27FC236}">
                  <a16:creationId xmlns:a16="http://schemas.microsoft.com/office/drawing/2014/main" id="{19C75C0F-11F5-4CA5-95BB-5AA7A0690570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D9F54D3-4D45-47BB-B62B-D8ED6AE4A5FC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59E2CA-4F2D-43F0-9ED4-E609692DD06A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6003E00-1E81-4C4C-B78F-67DCF943098C}"/>
              </a:ext>
            </a:extLst>
          </p:cNvPr>
          <p:cNvCxnSpPr>
            <a:cxnSpLocks/>
          </p:cNvCxnSpPr>
          <p:nvPr/>
        </p:nvCxnSpPr>
        <p:spPr>
          <a:xfrm>
            <a:off x="4418528" y="1879268"/>
            <a:ext cx="3394512" cy="0"/>
          </a:xfrm>
          <a:prstGeom prst="straightConnector1">
            <a:avLst/>
          </a:prstGeom>
          <a:ln w="28575">
            <a:solidFill>
              <a:srgbClr val="9E31B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11D89E-C403-477A-8619-C5ED727A6654}"/>
              </a:ext>
            </a:extLst>
          </p:cNvPr>
          <p:cNvSpPr/>
          <p:nvPr/>
        </p:nvSpPr>
        <p:spPr>
          <a:xfrm>
            <a:off x="7802880" y="2382920"/>
            <a:ext cx="3322320" cy="240794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25"/>
          <p:cNvCxnSpPr/>
          <p:nvPr/>
        </p:nvCxnSpPr>
        <p:spPr>
          <a:xfrm>
            <a:off x="0" y="110041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27" name="Google Shape;327;p25"/>
          <p:cNvGraphicFramePr/>
          <p:nvPr>
            <p:extLst>
              <p:ext uri="{D42A27DB-BD31-4B8C-83A1-F6EECF244321}">
                <p14:modId xmlns:p14="http://schemas.microsoft.com/office/powerpoint/2010/main" val="2402648138"/>
              </p:ext>
            </p:extLst>
          </p:nvPr>
        </p:nvGraphicFramePr>
        <p:xfrm>
          <a:off x="952500" y="1858173"/>
          <a:ext cx="10287000" cy="3692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D</a:t>
                      </a:r>
                      <a:r>
                        <a:rPr lang="en-US" alt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ecision</a:t>
                      </a:r>
                      <a:r>
                        <a:rPr lang="en-US" alt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 Tree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sng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RandomForest</a:t>
                      </a:r>
                      <a:endParaRPr b="1" u="sng"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>
                    <a:lnB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G</a:t>
                      </a:r>
                      <a:r>
                        <a:rPr lang="en-US" alt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radient</a:t>
                      </a:r>
                      <a:r>
                        <a:rPr lang="en-US" alt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 </a:t>
                      </a: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B</a:t>
                      </a:r>
                      <a:r>
                        <a:rPr lang="en-US" alt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oost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V</a:t>
                      </a:r>
                      <a:r>
                        <a:rPr lang="en-US" alt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oting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R-squared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0.8458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0.9841</a:t>
                      </a:r>
                      <a:endParaRPr sz="1800" b="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0.8423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0.9095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Adj-R-Squared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0.8452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0.9840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lnT w="762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0.8417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0.9092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MAE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1.055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0.0811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0.4111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0.2873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MSE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4.724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0.4864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4.8326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2.7717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RMSE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2.173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0.6974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2.1983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1.6648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MAPE</a:t>
                      </a:r>
                      <a:endParaRPr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36.74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1.086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EED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7.9425</a:t>
                      </a:r>
                      <a:endParaRPr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5.4903</a:t>
                      </a: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061D94-9C35-4D13-9F79-ACB48E1D07B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A8B60-883F-4BF8-B44F-EAA14E018CA4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성능평가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6C1A19-DAC8-4BBB-9D44-0975ECEF5EF2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279456-701C-4951-BCE8-E376229E509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F22CF9F-3019-4365-8621-E9F85F3C0A78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64A2CF3-8B3E-46C7-8A53-CBFDFCCD2B8E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D0F0A07F-F9A1-4652-9E03-12E75DF6441A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5287A-9927-4C18-A37C-05CE6EF0B2EE}"/>
              </a:ext>
            </a:extLst>
          </p:cNvPr>
          <p:cNvSpPr txBox="1"/>
          <p:nvPr/>
        </p:nvSpPr>
        <p:spPr>
          <a:xfrm>
            <a:off x="1026695" y="1203158"/>
            <a:ext cx="506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및 해석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5475B23-168E-44CA-856D-CDD472D3B33B}"/>
              </a:ext>
            </a:extLst>
          </p:cNvPr>
          <p:cNvSpPr txBox="1">
            <a:spLocks/>
          </p:cNvSpPr>
          <p:nvPr/>
        </p:nvSpPr>
        <p:spPr>
          <a:xfrm>
            <a:off x="7924800" y="179766"/>
            <a:ext cx="42672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사고가 많이 발생하는 고속국도에서의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icrosoft GothicNeo" panose="020B0500000101010101" pitchFamily="50" charset="-127"/>
              </a:rPr>
              <a:t>골든 타임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을 확보하기 위한 병원 입지 선정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6C63C4-0FF2-4BD5-868A-89A0DB1AEB64}"/>
              </a:ext>
            </a:extLst>
          </p:cNvPr>
          <p:cNvCxnSpPr/>
          <p:nvPr/>
        </p:nvCxnSpPr>
        <p:spPr>
          <a:xfrm flipH="1">
            <a:off x="233082" y="277906"/>
            <a:ext cx="7691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EE420-CB12-4764-9DCF-DBD721897B89}"/>
              </a:ext>
            </a:extLst>
          </p:cNvPr>
          <p:cNvCxnSpPr>
            <a:cxnSpLocks/>
          </p:cNvCxnSpPr>
          <p:nvPr/>
        </p:nvCxnSpPr>
        <p:spPr>
          <a:xfrm flipH="1">
            <a:off x="233082" y="6571130"/>
            <a:ext cx="11718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길, 도로이(가) 표시된 사진&#10;&#10;자동 생성된 설명">
            <a:extLst>
              <a:ext uri="{FF2B5EF4-FFF2-40B4-BE49-F238E27FC236}">
                <a16:creationId xmlns:a16="http://schemas.microsoft.com/office/drawing/2014/main" id="{E5B1ECF1-F03D-44C1-B2E2-DFE06A7DA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4" y="3169352"/>
            <a:ext cx="7058116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E9634E-A4D7-4A46-9387-DE1CEAD365CD}"/>
              </a:ext>
            </a:extLst>
          </p:cNvPr>
          <p:cNvSpPr txBox="1"/>
          <p:nvPr/>
        </p:nvSpPr>
        <p:spPr>
          <a:xfrm>
            <a:off x="3677921" y="1356772"/>
            <a:ext cx="1473196" cy="307776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과거 위험도 순위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BB3D9-D3BD-4D58-BE7D-42340C61B626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EF7D1-5DF7-42B1-BB91-2ADB6CF80F44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위험도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Top10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29C2F04-4ACE-42A8-A84E-C8542F6F1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977810"/>
              </p:ext>
            </p:extLst>
          </p:nvPr>
        </p:nvGraphicFramePr>
        <p:xfrm>
          <a:off x="3146470" y="1796682"/>
          <a:ext cx="2330965" cy="402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27285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1103680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</a:tblGrid>
              <a:tr h="247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Rank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지역명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영광군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통영시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장수군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장흥군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군산치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당진시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단양군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삼척시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함양군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10710DDF-4580-497F-BE0F-AB262F1FC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83606"/>
              </p:ext>
            </p:extLst>
          </p:nvPr>
        </p:nvGraphicFramePr>
        <p:xfrm>
          <a:off x="6714567" y="1796682"/>
          <a:ext cx="2330965" cy="402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27285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1103680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</a:tblGrid>
              <a:tr h="247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Rank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지역명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삼척시</a:t>
                      </a: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부여군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단양군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남원시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보령시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군산시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포항시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제천시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25ED491-AE4A-4E4C-A606-F70E1F217EA6}"/>
              </a:ext>
            </a:extLst>
          </p:cNvPr>
          <p:cNvSpPr txBox="1"/>
          <p:nvPr/>
        </p:nvSpPr>
        <p:spPr>
          <a:xfrm>
            <a:off x="7085280" y="1356771"/>
            <a:ext cx="1473201" cy="307777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미래 위험도 순위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C14099-F44B-4678-9E61-2CB938A15C64}"/>
              </a:ext>
            </a:extLst>
          </p:cNvPr>
          <p:cNvSpPr/>
          <p:nvPr/>
        </p:nvSpPr>
        <p:spPr>
          <a:xfrm>
            <a:off x="3136739" y="4708922"/>
            <a:ext cx="2340695" cy="400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4DB47-C999-4319-8170-D1182A4D7616}"/>
              </a:ext>
            </a:extLst>
          </p:cNvPr>
          <p:cNvSpPr/>
          <p:nvPr/>
        </p:nvSpPr>
        <p:spPr>
          <a:xfrm>
            <a:off x="6719105" y="2874944"/>
            <a:ext cx="2340695" cy="400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F3F679-7082-4E01-BAD7-A0A7DFFC1E0D}"/>
              </a:ext>
            </a:extLst>
          </p:cNvPr>
          <p:cNvSpPr/>
          <p:nvPr/>
        </p:nvSpPr>
        <p:spPr>
          <a:xfrm>
            <a:off x="6709701" y="4330747"/>
            <a:ext cx="2340695" cy="400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5CAED4-AFE7-45F5-B892-F4E1A374A2AC}"/>
              </a:ext>
            </a:extLst>
          </p:cNvPr>
          <p:cNvSpPr/>
          <p:nvPr/>
        </p:nvSpPr>
        <p:spPr>
          <a:xfrm>
            <a:off x="3146471" y="2190432"/>
            <a:ext cx="2340695" cy="32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1727D5-4A32-4930-A935-1BB3F52C14E6}"/>
              </a:ext>
            </a:extLst>
          </p:cNvPr>
          <p:cNvSpPr/>
          <p:nvPr/>
        </p:nvSpPr>
        <p:spPr>
          <a:xfrm>
            <a:off x="3136739" y="5109613"/>
            <a:ext cx="2340695" cy="359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4B75A-9BDA-428A-98C5-2E1A1751F66C}"/>
              </a:ext>
            </a:extLst>
          </p:cNvPr>
          <p:cNvSpPr/>
          <p:nvPr/>
        </p:nvSpPr>
        <p:spPr>
          <a:xfrm>
            <a:off x="6719105" y="2196104"/>
            <a:ext cx="2340695" cy="317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4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사각형: 둥근 위쪽 모서리 2064">
            <a:extLst>
              <a:ext uri="{FF2B5EF4-FFF2-40B4-BE49-F238E27FC236}">
                <a16:creationId xmlns:a16="http://schemas.microsoft.com/office/drawing/2014/main" id="{DE7716D0-8695-4751-B87F-59D53FF9CDA1}"/>
              </a:ext>
            </a:extLst>
          </p:cNvPr>
          <p:cNvSpPr/>
          <p:nvPr/>
        </p:nvSpPr>
        <p:spPr>
          <a:xfrm rot="5400000">
            <a:off x="-1577067" y="3120996"/>
            <a:ext cx="3770141" cy="616008"/>
          </a:xfrm>
          <a:prstGeom prst="round2Same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378E1828-6A99-4EB5-A1DA-8F2F1425688D}"/>
              </a:ext>
            </a:extLst>
          </p:cNvPr>
          <p:cNvSpPr txBox="1"/>
          <p:nvPr/>
        </p:nvSpPr>
        <p:spPr>
          <a:xfrm>
            <a:off x="0" y="1905506"/>
            <a:ext cx="616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</a:t>
            </a:r>
          </a:p>
          <a:p>
            <a:pPr algn="ctr"/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endParaRPr lang="ko-KR" altLang="en-US" sz="2400" dirty="0">
              <a:solidFill>
                <a:srgbClr val="7030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B46CE9-EE0A-49F1-89BB-C3A484AEC442}"/>
              </a:ext>
            </a:extLst>
          </p:cNvPr>
          <p:cNvGrpSpPr/>
          <p:nvPr/>
        </p:nvGrpSpPr>
        <p:grpSpPr>
          <a:xfrm>
            <a:off x="2102630" y="1425054"/>
            <a:ext cx="8596240" cy="5283039"/>
            <a:chOff x="2102630" y="1425054"/>
            <a:chExt cx="8596240" cy="5283039"/>
          </a:xfrm>
        </p:grpSpPr>
        <p:sp>
          <p:nvSpPr>
            <p:cNvPr id="7" name="순서도: 준비 6">
              <a:extLst>
                <a:ext uri="{FF2B5EF4-FFF2-40B4-BE49-F238E27FC236}">
                  <a16:creationId xmlns:a16="http://schemas.microsoft.com/office/drawing/2014/main" id="{09E51CB4-3CAE-4755-AE0B-E06E16AE2989}"/>
                </a:ext>
              </a:extLst>
            </p:cNvPr>
            <p:cNvSpPr/>
            <p:nvPr/>
          </p:nvSpPr>
          <p:spPr>
            <a:xfrm rot="5400000">
              <a:off x="2241647" y="2844936"/>
              <a:ext cx="1852548" cy="1665802"/>
            </a:xfrm>
            <a:prstGeom prst="flowChartPreparation">
              <a:avLst/>
            </a:prstGeom>
            <a:solidFill>
              <a:schemeClr val="bg1"/>
            </a:solidFill>
            <a:ln w="28575">
              <a:solidFill>
                <a:srgbClr val="E1ADE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B2F11FC-F5CF-46B9-8DAF-E570C45BE2A3}"/>
                </a:ext>
              </a:extLst>
            </p:cNvPr>
            <p:cNvGrpSpPr/>
            <p:nvPr/>
          </p:nvGrpSpPr>
          <p:grpSpPr>
            <a:xfrm>
              <a:off x="2102630" y="2499508"/>
              <a:ext cx="8596240" cy="2266375"/>
              <a:chOff x="1717923" y="2312317"/>
              <a:chExt cx="11721533" cy="3226968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CE8A7F9-5953-4333-97A8-6FD30DE61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1442" y="4882842"/>
                <a:ext cx="1415353" cy="656443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74D3DE6-AC36-4C72-A067-3DDF7C268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7923" y="2936807"/>
                <a:ext cx="13814" cy="1777378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927AE44-3193-47F9-948B-1739EE44E7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7923" y="2317351"/>
                <a:ext cx="1402793" cy="657378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7EB14A7-130F-41DF-AECC-E18E0C91C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4063" y="2312317"/>
                <a:ext cx="1609640" cy="662412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C8E413D-5359-4B0A-9A8E-9FADCF144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00" y="2974729"/>
                <a:ext cx="8427" cy="1888217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FB1A99A-897B-4913-9A25-FD305315C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0032" y="4796105"/>
                <a:ext cx="1639734" cy="743180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12D9B94-2235-429B-AB38-E5120DAAB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504" y="2472637"/>
                <a:ext cx="1402793" cy="657378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9085C45-9E87-404B-9B7B-54CA8ADC4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5296" y="2460639"/>
                <a:ext cx="1438781" cy="669375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40C877A-BFCF-4BCF-B35C-2C3D2A4F7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74077" y="3097309"/>
                <a:ext cx="0" cy="1785533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DF9ED6B-56DB-432B-9447-B72DE9FC2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4509" y="3077412"/>
                <a:ext cx="0" cy="1888216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13E0CA6-2BF1-4845-AF90-B4E4614AE0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024103" y="4882842"/>
                <a:ext cx="1415353" cy="656443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FC80AD7-AD83-44F8-BEEE-6971EFC210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2693" y="4796105"/>
                <a:ext cx="1639733" cy="743180"/>
              </a:xfrm>
              <a:prstGeom prst="line">
                <a:avLst/>
              </a:prstGeom>
              <a:ln w="76200">
                <a:solidFill>
                  <a:srgbClr val="E1AD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순서도: 준비 68">
              <a:extLst>
                <a:ext uri="{FF2B5EF4-FFF2-40B4-BE49-F238E27FC236}">
                  <a16:creationId xmlns:a16="http://schemas.microsoft.com/office/drawing/2014/main" id="{E1BD0497-6570-4C19-A441-F2B2F28AF04A}"/>
                </a:ext>
              </a:extLst>
            </p:cNvPr>
            <p:cNvSpPr/>
            <p:nvPr/>
          </p:nvSpPr>
          <p:spPr>
            <a:xfrm rot="5400000">
              <a:off x="4474682" y="2744497"/>
              <a:ext cx="1852548" cy="1719673"/>
            </a:xfrm>
            <a:prstGeom prst="flowChartPreparation">
              <a:avLst/>
            </a:prstGeom>
            <a:solidFill>
              <a:schemeClr val="bg1"/>
            </a:solidFill>
            <a:ln w="28575">
              <a:solidFill>
                <a:srgbClr val="E1ADE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순서도: 준비 69">
              <a:extLst>
                <a:ext uri="{FF2B5EF4-FFF2-40B4-BE49-F238E27FC236}">
                  <a16:creationId xmlns:a16="http://schemas.microsoft.com/office/drawing/2014/main" id="{A450BCFA-B8FD-4E62-A6C3-C723043C1FC2}"/>
                </a:ext>
              </a:extLst>
            </p:cNvPr>
            <p:cNvSpPr/>
            <p:nvPr/>
          </p:nvSpPr>
          <p:spPr>
            <a:xfrm rot="5400000">
              <a:off x="6558849" y="2932110"/>
              <a:ext cx="1852548" cy="1665802"/>
            </a:xfrm>
            <a:prstGeom prst="flowChartPreparation">
              <a:avLst/>
            </a:prstGeom>
            <a:solidFill>
              <a:schemeClr val="bg1"/>
            </a:solidFill>
            <a:ln w="28575">
              <a:solidFill>
                <a:srgbClr val="E1ADE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C7663D2A-C90D-4660-8458-4B7284D2B8F5}"/>
                </a:ext>
              </a:extLst>
            </p:cNvPr>
            <p:cNvSpPr txBox="1"/>
            <p:nvPr/>
          </p:nvSpPr>
          <p:spPr>
            <a:xfrm>
              <a:off x="2452163" y="3604333"/>
              <a:ext cx="1409144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프로젝트소개</a:t>
              </a:r>
              <a:endParaRPr lang="en-US" altLang="ko-KR" sz="16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C281FA-CA7C-425C-8D52-DCF390296E77}"/>
                </a:ext>
              </a:extLst>
            </p:cNvPr>
            <p:cNvSpPr txBox="1"/>
            <p:nvPr/>
          </p:nvSpPr>
          <p:spPr>
            <a:xfrm>
              <a:off x="2452163" y="2717893"/>
              <a:ext cx="1409144" cy="92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FB8879-5B80-4726-952A-16E81F5D89E8}"/>
                </a:ext>
              </a:extLst>
            </p:cNvPr>
            <p:cNvSpPr txBox="1"/>
            <p:nvPr/>
          </p:nvSpPr>
          <p:spPr>
            <a:xfrm>
              <a:off x="4702138" y="2730327"/>
              <a:ext cx="1409144" cy="92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9C5C54-0ED8-4613-832B-CBF09DC0018A}"/>
                </a:ext>
              </a:extLst>
            </p:cNvPr>
            <p:cNvSpPr txBox="1"/>
            <p:nvPr/>
          </p:nvSpPr>
          <p:spPr>
            <a:xfrm>
              <a:off x="6780551" y="2749403"/>
              <a:ext cx="1409144" cy="92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F08DA07-E36B-4A66-9904-2E656392CE40}"/>
                </a:ext>
              </a:extLst>
            </p:cNvPr>
            <p:cNvSpPr txBox="1"/>
            <p:nvPr/>
          </p:nvSpPr>
          <p:spPr>
            <a:xfrm>
              <a:off x="4356282" y="3614784"/>
              <a:ext cx="212230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수집</a:t>
              </a:r>
              <a:endParaRPr lang="en-US" altLang="ko-KR" sz="19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및 분석</a:t>
              </a:r>
              <a:endParaRPr lang="en-US" altLang="ko-KR" sz="19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8A13A7-DC76-4A3C-A8F9-CE4FE00A0D5E}"/>
                </a:ext>
              </a:extLst>
            </p:cNvPr>
            <p:cNvSpPr txBox="1"/>
            <p:nvPr/>
          </p:nvSpPr>
          <p:spPr>
            <a:xfrm>
              <a:off x="6423972" y="3622609"/>
              <a:ext cx="2122301" cy="48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9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결과 및 해석</a:t>
              </a:r>
              <a:endParaRPr lang="en-US" altLang="ko-KR" sz="19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058" name="직선 연결선 2057">
              <a:extLst>
                <a:ext uri="{FF2B5EF4-FFF2-40B4-BE49-F238E27FC236}">
                  <a16:creationId xmlns:a16="http://schemas.microsoft.com/office/drawing/2014/main" id="{E5A283CE-C0A5-4DE7-A2B4-B7EC39A9991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3156735" y="4604111"/>
              <a:ext cx="11186" cy="3199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53A042C-8449-4ECA-99F7-14071AC437B2}"/>
                </a:ext>
              </a:extLst>
            </p:cNvPr>
            <p:cNvCxnSpPr>
              <a:cxnSpLocks/>
            </p:cNvCxnSpPr>
            <p:nvPr/>
          </p:nvCxnSpPr>
          <p:spPr>
            <a:xfrm>
              <a:off x="5400956" y="2338992"/>
              <a:ext cx="0" cy="33906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C6868C-6D2C-493F-90CA-6605A866741B}"/>
                </a:ext>
              </a:extLst>
            </p:cNvPr>
            <p:cNvSpPr txBox="1"/>
            <p:nvPr/>
          </p:nvSpPr>
          <p:spPr>
            <a:xfrm>
              <a:off x="2399145" y="4978512"/>
              <a:ext cx="1957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배경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 과정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 환경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E181-DE2E-49D7-BF87-04F43B4A381C}"/>
                </a:ext>
              </a:extLst>
            </p:cNvPr>
            <p:cNvSpPr txBox="1"/>
            <p:nvPr/>
          </p:nvSpPr>
          <p:spPr>
            <a:xfrm>
              <a:off x="4823414" y="1425054"/>
              <a:ext cx="19571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수집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모델링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성능 평가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92FAB2-B2FE-45C4-8F0F-4B3218D246B6}"/>
                </a:ext>
              </a:extLst>
            </p:cNvPr>
            <p:cNvSpPr txBox="1"/>
            <p:nvPr/>
          </p:nvSpPr>
          <p:spPr>
            <a:xfrm>
              <a:off x="6487569" y="5138433"/>
              <a:ext cx="23495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위험도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Top10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디코딩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시각화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위험도 수치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Top10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확장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공공병원 최종 입지 선정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FFD03B5-A2E9-4778-A51A-947EB144435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984" y="4691285"/>
              <a:ext cx="0" cy="33906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순서도: 준비 44">
              <a:extLst>
                <a:ext uri="{FF2B5EF4-FFF2-40B4-BE49-F238E27FC236}">
                  <a16:creationId xmlns:a16="http://schemas.microsoft.com/office/drawing/2014/main" id="{FA10A294-CF75-4147-BED1-7AF2C21B64AA}"/>
                </a:ext>
              </a:extLst>
            </p:cNvPr>
            <p:cNvSpPr/>
            <p:nvPr/>
          </p:nvSpPr>
          <p:spPr>
            <a:xfrm rot="5400000">
              <a:off x="8715188" y="2744498"/>
              <a:ext cx="1852548" cy="1719673"/>
            </a:xfrm>
            <a:prstGeom prst="flowChartPreparation">
              <a:avLst/>
            </a:prstGeom>
            <a:solidFill>
              <a:schemeClr val="bg1"/>
            </a:solidFill>
            <a:ln w="28575">
              <a:solidFill>
                <a:srgbClr val="E1ADE5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FE10C2-6E0C-45AB-9FBD-7C8E04FAD8DA}"/>
                </a:ext>
              </a:extLst>
            </p:cNvPr>
            <p:cNvSpPr txBox="1"/>
            <p:nvPr/>
          </p:nvSpPr>
          <p:spPr>
            <a:xfrm>
              <a:off x="8914314" y="2730327"/>
              <a:ext cx="1409144" cy="92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4F0234-08EC-46E8-8429-CB7B00A96130}"/>
                </a:ext>
              </a:extLst>
            </p:cNvPr>
            <p:cNvSpPr txBox="1"/>
            <p:nvPr/>
          </p:nvSpPr>
          <p:spPr>
            <a:xfrm>
              <a:off x="8568458" y="3614784"/>
              <a:ext cx="212230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활용방안 및 </a:t>
              </a:r>
              <a:endParaRPr lang="en-US" altLang="ko-KR" sz="19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rgbClr val="7030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한계점</a:t>
              </a:r>
              <a:endParaRPr lang="en-US" altLang="ko-KR" sz="19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16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514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디코딩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081374B-02C4-43E6-AD23-79B08488523D}"/>
              </a:ext>
            </a:extLst>
          </p:cNvPr>
          <p:cNvSpPr/>
          <p:nvPr/>
        </p:nvSpPr>
        <p:spPr>
          <a:xfrm>
            <a:off x="5846214" y="2795797"/>
            <a:ext cx="930306" cy="930306"/>
          </a:xfrm>
          <a:prstGeom prst="mathPlus">
            <a:avLst/>
          </a:prstGeom>
          <a:solidFill>
            <a:srgbClr val="AD48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190091-54C8-4585-94E7-496B770BA91F}"/>
              </a:ext>
            </a:extLst>
          </p:cNvPr>
          <p:cNvSpPr txBox="1"/>
          <p:nvPr/>
        </p:nvSpPr>
        <p:spPr>
          <a:xfrm>
            <a:off x="688447" y="3550534"/>
            <a:ext cx="127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Min-Max</a:t>
            </a:r>
            <a:endParaRPr lang="ko-KR" altLang="en-US" sz="1400" dirty="0">
              <a:solidFill>
                <a:srgbClr val="AD48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8626B57D-29B9-4878-A1EB-7A3D25A9FE6D}"/>
              </a:ext>
            </a:extLst>
          </p:cNvPr>
          <p:cNvSpPr/>
          <p:nvPr/>
        </p:nvSpPr>
        <p:spPr>
          <a:xfrm>
            <a:off x="1056500" y="2780563"/>
            <a:ext cx="537462" cy="788862"/>
          </a:xfrm>
          <a:prstGeom prst="curvedRightArrow">
            <a:avLst/>
          </a:prstGeom>
          <a:solidFill>
            <a:srgbClr val="AD48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1012">
            <a:extLst>
              <a:ext uri="{FF2B5EF4-FFF2-40B4-BE49-F238E27FC236}">
                <a16:creationId xmlns:a16="http://schemas.microsoft.com/office/drawing/2014/main" id="{29BB6017-34EA-498A-A155-987A8DAED02A}"/>
              </a:ext>
            </a:extLst>
          </p:cNvPr>
          <p:cNvGrpSpPr/>
          <p:nvPr/>
        </p:nvGrpSpPr>
        <p:grpSpPr>
          <a:xfrm>
            <a:off x="603175" y="4924991"/>
            <a:ext cx="10984127" cy="1045993"/>
            <a:chOff x="904762" y="7695238"/>
            <a:chExt cx="16476190" cy="1568990"/>
          </a:xfrm>
        </p:grpSpPr>
        <p:pic>
          <p:nvPicPr>
            <p:cNvPr id="42" name="Object 48">
              <a:extLst>
                <a:ext uri="{FF2B5EF4-FFF2-40B4-BE49-F238E27FC236}">
                  <a16:creationId xmlns:a16="http://schemas.microsoft.com/office/drawing/2014/main" id="{7861BA72-5A3C-4001-A38F-A5287592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  <a:solidFill>
              <a:srgbClr val="EFDBF1"/>
            </a:solidFill>
          </p:spPr>
        </p:pic>
      </p:grpSp>
      <p:grpSp>
        <p:nvGrpSpPr>
          <p:cNvPr id="43" name="그룹 1013">
            <a:extLst>
              <a:ext uri="{FF2B5EF4-FFF2-40B4-BE49-F238E27FC236}">
                <a16:creationId xmlns:a16="http://schemas.microsoft.com/office/drawing/2014/main" id="{EF821355-2EC8-4D8F-B1D0-EE1A7E425801}"/>
              </a:ext>
            </a:extLst>
          </p:cNvPr>
          <p:cNvGrpSpPr/>
          <p:nvPr/>
        </p:nvGrpSpPr>
        <p:grpSpPr>
          <a:xfrm>
            <a:off x="1691785" y="5304585"/>
            <a:ext cx="339162" cy="286804"/>
            <a:chOff x="1605181" y="8264630"/>
            <a:chExt cx="508743" cy="430206"/>
          </a:xfrm>
        </p:grpSpPr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B4B08D70-0BE8-4160-B5E3-073E737C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0BD1DE7-F6E8-40E7-B20E-5850FD3963AE}"/>
              </a:ext>
            </a:extLst>
          </p:cNvPr>
          <p:cNvSpPr txBox="1"/>
          <p:nvPr/>
        </p:nvSpPr>
        <p:spPr>
          <a:xfrm>
            <a:off x="2750748" y="5249442"/>
            <a:ext cx="80712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단위가 다른 데이터에 대해 </a:t>
            </a:r>
            <a:r>
              <a:rPr lang="en-US" altLang="ko-KR" b="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Min-Max </a:t>
            </a:r>
            <a:r>
              <a:rPr lang="ko-KR" altLang="en-US" b="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스케일링에서 위치 데이터 추가까지</a:t>
            </a:r>
            <a:endParaRPr lang="ko-KR" altLang="en-US" dirty="0">
              <a:solidFill>
                <a:srgbClr val="AD48CC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E2A53956-E1FC-45CD-B003-F850E7BA93F9}"/>
              </a:ext>
            </a:extLst>
          </p:cNvPr>
          <p:cNvGrpSpPr/>
          <p:nvPr/>
        </p:nvGrpSpPr>
        <p:grpSpPr>
          <a:xfrm>
            <a:off x="10330634" y="5331969"/>
            <a:ext cx="339162" cy="286804"/>
            <a:chOff x="16245779" y="8264630"/>
            <a:chExt cx="508743" cy="430206"/>
          </a:xfrm>
        </p:grpSpPr>
        <p:pic>
          <p:nvPicPr>
            <p:cNvPr id="47" name="Object 55">
              <a:extLst>
                <a:ext uri="{FF2B5EF4-FFF2-40B4-BE49-F238E27FC236}">
                  <a16:creationId xmlns:a16="http://schemas.microsoft.com/office/drawing/2014/main" id="{820941A9-AAFE-47AE-B591-C9813E1E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18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AAEACBA4-8A45-474E-83C6-AC0DD9FE1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32949"/>
              </p:ext>
            </p:extLst>
          </p:nvPr>
        </p:nvGraphicFramePr>
        <p:xfrm>
          <a:off x="1792931" y="1830232"/>
          <a:ext cx="3958244" cy="253299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89561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  <a:gridCol w="1090046">
                  <a:extLst>
                    <a:ext uri="{9D8B030D-6E8A-4147-A177-3AD203B41FA5}">
                      <a16:colId xmlns:a16="http://schemas.microsoft.com/office/drawing/2014/main" val="1901750741"/>
                    </a:ext>
                  </a:extLst>
                </a:gridCol>
                <a:gridCol w="989561">
                  <a:extLst>
                    <a:ext uri="{9D8B030D-6E8A-4147-A177-3AD203B41FA5}">
                      <a16:colId xmlns:a16="http://schemas.microsoft.com/office/drawing/2014/main" val="3976261034"/>
                    </a:ext>
                  </a:extLst>
                </a:gridCol>
              </a:tblGrid>
              <a:tr h="5297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발생지</a:t>
                      </a:r>
                      <a:endParaRPr lang="en-US" altLang="ko-KR" sz="1400" b="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0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</a:t>
                      </a:r>
                      <a:endParaRPr lang="ko-KR" altLang="en-US" sz="1400" b="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Risk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응급실</a:t>
                      </a:r>
                      <a:r>
                        <a:rPr lang="en-US" altLang="ko-KR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개수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시군구별</a:t>
                      </a:r>
                      <a:endParaRPr lang="en-US" altLang="ko-KR" sz="1400" b="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인구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영광군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0.82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0.11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0.05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통영시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0.76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0.11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장수군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장흥군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0.71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0.06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3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105948" marR="105948" marT="52974" marB="5297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</a:tbl>
          </a:graphicData>
        </a:graphic>
      </p:graphicFrame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FDD89535-8B5D-4F64-B49A-2E11789CD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56889"/>
              </p:ext>
            </p:extLst>
          </p:nvPr>
        </p:nvGraphicFramePr>
        <p:xfrm>
          <a:off x="6946603" y="1834556"/>
          <a:ext cx="3723193" cy="253006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15609">
                  <a:extLst>
                    <a:ext uri="{9D8B030D-6E8A-4147-A177-3AD203B41FA5}">
                      <a16:colId xmlns:a16="http://schemas.microsoft.com/office/drawing/2014/main" val="389903823"/>
                    </a:ext>
                  </a:extLst>
                </a:gridCol>
                <a:gridCol w="619586">
                  <a:extLst>
                    <a:ext uri="{9D8B030D-6E8A-4147-A177-3AD203B41FA5}">
                      <a16:colId xmlns:a16="http://schemas.microsoft.com/office/drawing/2014/main" val="3843811860"/>
                    </a:ext>
                  </a:extLst>
                </a:gridCol>
                <a:gridCol w="770923">
                  <a:extLst>
                    <a:ext uri="{9D8B030D-6E8A-4147-A177-3AD203B41FA5}">
                      <a16:colId xmlns:a16="http://schemas.microsoft.com/office/drawing/2014/main" val="899275403"/>
                    </a:ext>
                  </a:extLst>
                </a:gridCol>
                <a:gridCol w="792045">
                  <a:extLst>
                    <a:ext uri="{9D8B030D-6E8A-4147-A177-3AD203B41FA5}">
                      <a16:colId xmlns:a16="http://schemas.microsoft.com/office/drawing/2014/main" val="2404775452"/>
                    </a:ext>
                  </a:extLst>
                </a:gridCol>
                <a:gridCol w="1225030">
                  <a:extLst>
                    <a:ext uri="{9D8B030D-6E8A-4147-A177-3AD203B41FA5}">
                      <a16:colId xmlns:a16="http://schemas.microsoft.com/office/drawing/2014/main" val="1567719215"/>
                    </a:ext>
                  </a:extLst>
                </a:gridCol>
              </a:tblGrid>
              <a:tr h="47494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CODE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NAME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44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41173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안양시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126.9265485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37.40449318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30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41273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안산시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126.4641628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37.08141046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44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41285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고양시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126.8323569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37.66013775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44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41465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용인시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127.2221199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37.22797806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44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48129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창원시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128.6689353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35.056715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44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...</a:t>
                      </a:r>
                    </a:p>
                  </a:txBody>
                  <a:tcPr marL="8829" marR="8829" marT="8829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AE9B047-93C8-44DF-87C5-3C0454E7FB14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</p:spTree>
    <p:extLst>
      <p:ext uri="{BB962C8B-B14F-4D97-AF65-F5344CB8AC3E}">
        <p14:creationId xmlns:p14="http://schemas.microsoft.com/office/powerpoint/2010/main" val="128149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DB1653D-84C6-4BF6-AC0F-BC8207E2B63C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9C33ADA1-34ED-4D38-8EE8-FC427715F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83152"/>
              </p:ext>
            </p:extLst>
          </p:nvPr>
        </p:nvGraphicFramePr>
        <p:xfrm>
          <a:off x="578267" y="2169896"/>
          <a:ext cx="11035465" cy="37170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91525">
                  <a:extLst>
                    <a:ext uri="{9D8B030D-6E8A-4147-A177-3AD203B41FA5}">
                      <a16:colId xmlns:a16="http://schemas.microsoft.com/office/drawing/2014/main" val="389903823"/>
                    </a:ext>
                  </a:extLst>
                </a:gridCol>
                <a:gridCol w="1114016">
                  <a:extLst>
                    <a:ext uri="{9D8B030D-6E8A-4147-A177-3AD203B41FA5}">
                      <a16:colId xmlns:a16="http://schemas.microsoft.com/office/drawing/2014/main" val="3843811860"/>
                    </a:ext>
                  </a:extLst>
                </a:gridCol>
                <a:gridCol w="1114016">
                  <a:extLst>
                    <a:ext uri="{9D8B030D-6E8A-4147-A177-3AD203B41FA5}">
                      <a16:colId xmlns:a16="http://schemas.microsoft.com/office/drawing/2014/main" val="899275403"/>
                    </a:ext>
                  </a:extLst>
                </a:gridCol>
                <a:gridCol w="1154606">
                  <a:extLst>
                    <a:ext uri="{9D8B030D-6E8A-4147-A177-3AD203B41FA5}">
                      <a16:colId xmlns:a16="http://schemas.microsoft.com/office/drawing/2014/main" val="2404775452"/>
                    </a:ext>
                  </a:extLst>
                </a:gridCol>
                <a:gridCol w="1215478">
                  <a:extLst>
                    <a:ext uri="{9D8B030D-6E8A-4147-A177-3AD203B41FA5}">
                      <a16:colId xmlns:a16="http://schemas.microsoft.com/office/drawing/2014/main" val="1567719215"/>
                    </a:ext>
                  </a:extLst>
                </a:gridCol>
                <a:gridCol w="2061795">
                  <a:extLst>
                    <a:ext uri="{9D8B030D-6E8A-4147-A177-3AD203B41FA5}">
                      <a16:colId xmlns:a16="http://schemas.microsoft.com/office/drawing/2014/main" val="1967186841"/>
                    </a:ext>
                  </a:extLst>
                </a:gridCol>
                <a:gridCol w="2061795">
                  <a:extLst>
                    <a:ext uri="{9D8B030D-6E8A-4147-A177-3AD203B41FA5}">
                      <a16:colId xmlns:a16="http://schemas.microsoft.com/office/drawing/2014/main" val="2301897385"/>
                    </a:ext>
                  </a:extLst>
                </a:gridCol>
                <a:gridCol w="922234">
                  <a:extLst>
                    <a:ext uri="{9D8B030D-6E8A-4147-A177-3AD203B41FA5}">
                      <a16:colId xmlns:a16="http://schemas.microsoft.com/office/drawing/2014/main" val="2043522732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발생지</a:t>
                      </a:r>
                      <a:r>
                        <a:rPr lang="en-US" altLang="ko-KR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b="1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</a:t>
                      </a:r>
                      <a:endParaRPr lang="ko-KR" altLang="en-US" sz="13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Risk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응급실</a:t>
                      </a:r>
                      <a:r>
                        <a:rPr lang="en-US" altLang="ko-KR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개수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시군구별</a:t>
                      </a:r>
                      <a:r>
                        <a:rPr lang="en-US" altLang="ko-KR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인구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CODE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lat</a:t>
                      </a:r>
                      <a:endParaRPr lang="en-US" sz="13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lon</a:t>
                      </a:r>
                      <a:endParaRPr lang="en-US" sz="13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rank_risk</a:t>
                      </a:r>
                      <a:endParaRPr lang="en-US" sz="13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45730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127.71786797949537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35.92844902789001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0.979518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장수군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45740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127.53081063748525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35.65337857728517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0.719379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영광군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0.05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46870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126.35771868785159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35.17002740272413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0.664171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통영시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0.76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48220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128.38664787637794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34.902772288651185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0.647544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장흥군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0.06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46800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126.93002786619141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34.43655247827988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0.619340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단양군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43800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128.4346107181822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36.98014110856385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0.411289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함양군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48870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127.73139250081962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35.54356449098023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0.397460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영덕군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47770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129.45016910669779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36.51156974033527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0.368319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서천군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44770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126.60504527996054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35.9953980127662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0.368193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  <a:tr h="342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청양군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0.39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44790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126.85008784286296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36.44315504458993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0.359898</a:t>
                      </a:r>
                    </a:p>
                  </a:txBody>
                  <a:tcPr marL="97060" marR="97060" marT="48530" marB="485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764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867B5EF-605D-4C57-B565-F6B0430AD3BA}"/>
              </a:ext>
            </a:extLst>
          </p:cNvPr>
          <p:cNvSpPr txBox="1"/>
          <p:nvPr/>
        </p:nvSpPr>
        <p:spPr>
          <a:xfrm>
            <a:off x="176462" y="593921"/>
            <a:ext cx="514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디코딩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최종데이터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36958-2BDE-4F7F-A1E0-2CA50366058E}"/>
              </a:ext>
            </a:extLst>
          </p:cNvPr>
          <p:cNvSpPr txBox="1"/>
          <p:nvPr/>
        </p:nvSpPr>
        <p:spPr>
          <a:xfrm>
            <a:off x="5328921" y="1388372"/>
            <a:ext cx="1534157" cy="307777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최종 데이터</a:t>
            </a:r>
          </a:p>
        </p:txBody>
      </p:sp>
    </p:spTree>
    <p:extLst>
      <p:ext uri="{BB962C8B-B14F-4D97-AF65-F5344CB8AC3E}">
        <p14:creationId xmlns:p14="http://schemas.microsoft.com/office/powerpoint/2010/main" val="85678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0DA1C24-2A5C-477C-8233-059DE7586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0" y="1348010"/>
            <a:ext cx="4785266" cy="4587255"/>
          </a:xfrm>
          <a:prstGeom prst="rect">
            <a:avLst/>
          </a:prstGeom>
          <a:effectLst/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C4D180F-FA02-40AA-9C6A-B4BF09EF9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13" y="1311731"/>
            <a:ext cx="4089492" cy="4604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E36B46-B1F5-4993-8FC4-D9E1452728C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755C4-8A28-490E-88D9-C76BDB4F6F1B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53469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0DA1C24-2A5C-477C-8233-059DE7586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0" y="1348010"/>
            <a:ext cx="4785266" cy="4587255"/>
          </a:xfrm>
          <a:prstGeom prst="rect">
            <a:avLst/>
          </a:prstGeom>
          <a:effectLst/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C4D180F-FA02-40AA-9C6A-B4BF09EF9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13" y="1311731"/>
            <a:ext cx="4089492" cy="4604175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16EFF50C-AB23-4974-A2E6-660A32936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0" b="1262"/>
          <a:stretch/>
        </p:blipFill>
        <p:spPr>
          <a:xfrm>
            <a:off x="1622548" y="1439450"/>
            <a:ext cx="4135138" cy="4458735"/>
          </a:xfrm>
          <a:prstGeom prst="rect">
            <a:avLst/>
          </a:prstGeom>
          <a:effectLst/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17889CDF-6B57-4A5C-AA8E-800E5C2DC9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6" y="1311731"/>
            <a:ext cx="4671308" cy="4684056"/>
          </a:xfrm>
          <a:prstGeom prst="rect">
            <a:avLst/>
          </a:prstGeom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0D6722-0A42-4309-B756-C5C5DD72D70F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F0A2E-E130-4AA4-AFD1-A1E8115E0B87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816314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0DA1C24-2A5C-477C-8233-059DE7586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0" y="1348010"/>
            <a:ext cx="4785266" cy="4587255"/>
          </a:xfrm>
          <a:prstGeom prst="rect">
            <a:avLst/>
          </a:prstGeom>
          <a:effectLst/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C4D180F-FA02-40AA-9C6A-B4BF09EF9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13" y="1311731"/>
            <a:ext cx="4089492" cy="4604175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16EFF50C-AB23-4974-A2E6-660A32936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0" b="1262"/>
          <a:stretch/>
        </p:blipFill>
        <p:spPr>
          <a:xfrm>
            <a:off x="1622548" y="1439450"/>
            <a:ext cx="4135138" cy="4458735"/>
          </a:xfrm>
          <a:prstGeom prst="rect">
            <a:avLst/>
          </a:prstGeom>
          <a:effectLst/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17889CDF-6B57-4A5C-AA8E-800E5C2DC9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6" y="1311731"/>
            <a:ext cx="4671308" cy="4684056"/>
          </a:xfrm>
          <a:prstGeom prst="rect">
            <a:avLst/>
          </a:prstGeom>
          <a:effectLst/>
        </p:spPr>
      </p:pic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2859ED59-11FD-41D5-BFC4-2742F61D4B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6"/>
          <a:stretch/>
        </p:blipFill>
        <p:spPr>
          <a:xfrm>
            <a:off x="1348929" y="1408634"/>
            <a:ext cx="4408758" cy="4537752"/>
          </a:xfrm>
          <a:prstGeom prst="rect">
            <a:avLst/>
          </a:prstGeom>
        </p:spPr>
      </p:pic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52E92C22-217F-4BFE-92C8-82FF6B21DA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/>
          <a:stretch/>
        </p:blipFill>
        <p:spPr>
          <a:xfrm>
            <a:off x="6643325" y="1302283"/>
            <a:ext cx="4835852" cy="45817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FB8BB5-E349-4B27-AFD4-846587D854CC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CD0A5C-4F5D-4132-8963-E111AC5D47B2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64381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1D182F4-37FE-4129-88C6-0D95BE857602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848A7-72A6-49D9-BA0C-8C7EDC36ED73}"/>
              </a:ext>
            </a:extLst>
          </p:cNvPr>
          <p:cNvSpPr txBox="1"/>
          <p:nvPr/>
        </p:nvSpPr>
        <p:spPr>
          <a:xfrm>
            <a:off x="176462" y="593921"/>
            <a:ext cx="463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위험도 수치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Top10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37D9D39E-E0E0-4C44-9E4A-0629F14F4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0631"/>
              </p:ext>
            </p:extLst>
          </p:nvPr>
        </p:nvGraphicFramePr>
        <p:xfrm>
          <a:off x="2263888" y="1741010"/>
          <a:ext cx="3562762" cy="402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10991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822633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  <a:gridCol w="1729138">
                  <a:extLst>
                    <a:ext uri="{9D8B030D-6E8A-4147-A177-3AD203B41FA5}">
                      <a16:colId xmlns:a16="http://schemas.microsoft.com/office/drawing/2014/main" val="3872657449"/>
                    </a:ext>
                  </a:extLst>
                </a:gridCol>
              </a:tblGrid>
              <a:tr h="247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Rank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지역명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위험도 지수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0.98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장수군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영광군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통영시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장흥군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단양군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함양군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0.40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영덕군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서천군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청양군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110DC92D-2DBB-4A1C-BE32-052B1FEAB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83055"/>
              </p:ext>
            </p:extLst>
          </p:nvPr>
        </p:nvGraphicFramePr>
        <p:xfrm>
          <a:off x="6365351" y="1741010"/>
          <a:ext cx="3562762" cy="402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10991">
                  <a:extLst>
                    <a:ext uri="{9D8B030D-6E8A-4147-A177-3AD203B41FA5}">
                      <a16:colId xmlns:a16="http://schemas.microsoft.com/office/drawing/2014/main" val="1893137578"/>
                    </a:ext>
                  </a:extLst>
                </a:gridCol>
                <a:gridCol w="822633">
                  <a:extLst>
                    <a:ext uri="{9D8B030D-6E8A-4147-A177-3AD203B41FA5}">
                      <a16:colId xmlns:a16="http://schemas.microsoft.com/office/drawing/2014/main" val="2336484196"/>
                    </a:ext>
                  </a:extLst>
                </a:gridCol>
                <a:gridCol w="1729138">
                  <a:extLst>
                    <a:ext uri="{9D8B030D-6E8A-4147-A177-3AD203B41FA5}">
                      <a16:colId xmlns:a16="http://schemas.microsoft.com/office/drawing/2014/main" val="3872657449"/>
                    </a:ext>
                  </a:extLst>
                </a:gridCol>
              </a:tblGrid>
              <a:tr h="247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Rank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지역명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위험도 지수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11096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삼척시</a:t>
                      </a: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T w="28575" cap="flat" cmpd="sng" algn="ctr">
                      <a:solidFill>
                        <a:srgbClr val="6C2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9800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9795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단양군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01906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66589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무주군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962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58414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군위군</a:t>
                      </a: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87938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보령시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8875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함양군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B>
                      <a:noFill/>
                    </a:lnB>
                    <a:solidFill>
                      <a:srgbClr val="B14D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682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보은군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2408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F586C21-E4D0-4859-8A83-564E0305ADB4}"/>
              </a:ext>
            </a:extLst>
          </p:cNvPr>
          <p:cNvSpPr txBox="1"/>
          <p:nvPr/>
        </p:nvSpPr>
        <p:spPr>
          <a:xfrm>
            <a:off x="3337629" y="1356772"/>
            <a:ext cx="1473196" cy="307776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과거 위험도 순위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4E4C8-C9BE-4A83-9BE5-82CD7C54F181}"/>
              </a:ext>
            </a:extLst>
          </p:cNvPr>
          <p:cNvSpPr txBox="1"/>
          <p:nvPr/>
        </p:nvSpPr>
        <p:spPr>
          <a:xfrm>
            <a:off x="7381177" y="1356771"/>
            <a:ext cx="1473201" cy="307777"/>
          </a:xfrm>
          <a:prstGeom prst="rect">
            <a:avLst/>
          </a:prstGeom>
          <a:solidFill>
            <a:srgbClr val="EFDB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미래 위험도 순위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1FE8F-6C13-4887-9713-BB5A8CECB49F}"/>
              </a:ext>
            </a:extLst>
          </p:cNvPr>
          <p:cNvSpPr/>
          <p:nvPr/>
        </p:nvSpPr>
        <p:spPr>
          <a:xfrm>
            <a:off x="6365351" y="3572833"/>
            <a:ext cx="3562762" cy="359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2CE80E-A40E-4407-BD2B-04E9EE282E9E}"/>
              </a:ext>
            </a:extLst>
          </p:cNvPr>
          <p:cNvSpPr/>
          <p:nvPr/>
        </p:nvSpPr>
        <p:spPr>
          <a:xfrm>
            <a:off x="2292846" y="2135909"/>
            <a:ext cx="3562762" cy="312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8B0045-3293-4070-9767-76A7044D7340}"/>
              </a:ext>
            </a:extLst>
          </p:cNvPr>
          <p:cNvSpPr/>
          <p:nvPr/>
        </p:nvSpPr>
        <p:spPr>
          <a:xfrm>
            <a:off x="2245090" y="3960299"/>
            <a:ext cx="3562762" cy="312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6F84E6-046B-42A0-88B0-96B1C5705F55}"/>
              </a:ext>
            </a:extLst>
          </p:cNvPr>
          <p:cNvSpPr/>
          <p:nvPr/>
        </p:nvSpPr>
        <p:spPr>
          <a:xfrm>
            <a:off x="6365351" y="2852181"/>
            <a:ext cx="3562762" cy="359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C04FC5-7D39-4E41-90C3-130DA8EEEF09}"/>
              </a:ext>
            </a:extLst>
          </p:cNvPr>
          <p:cNvSpPr/>
          <p:nvPr/>
        </p:nvSpPr>
        <p:spPr>
          <a:xfrm>
            <a:off x="2245090" y="4284934"/>
            <a:ext cx="3562762" cy="37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C23995-A9F9-4439-8869-3EBD4FE0199F}"/>
              </a:ext>
            </a:extLst>
          </p:cNvPr>
          <p:cNvSpPr/>
          <p:nvPr/>
        </p:nvSpPr>
        <p:spPr>
          <a:xfrm>
            <a:off x="6336393" y="5035689"/>
            <a:ext cx="3562762" cy="37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5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1D182F4-37FE-4129-88C6-0D95BE857602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848A7-72A6-49D9-BA0C-8C7EDC36ED73}"/>
              </a:ext>
            </a:extLst>
          </p:cNvPr>
          <p:cNvSpPr txBox="1"/>
          <p:nvPr/>
        </p:nvSpPr>
        <p:spPr>
          <a:xfrm>
            <a:off x="176462" y="593921"/>
            <a:ext cx="463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확장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26077-A4EE-43E5-8105-FEA11FBD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14" y="2275426"/>
            <a:ext cx="1132002" cy="124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1A88E-7656-4C11-9504-F3325D7F7974}"/>
              </a:ext>
            </a:extLst>
          </p:cNvPr>
          <p:cNvSpPr txBox="1"/>
          <p:nvPr/>
        </p:nvSpPr>
        <p:spPr>
          <a:xfrm>
            <a:off x="2312172" y="3616696"/>
            <a:ext cx="92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</a:t>
            </a:r>
            <a:endParaRPr lang="ko-KR" altLang="en-US" sz="3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A7726-EBE5-4221-B7A8-808911460456}"/>
              </a:ext>
            </a:extLst>
          </p:cNvPr>
          <p:cNvSpPr txBox="1"/>
          <p:nvPr/>
        </p:nvSpPr>
        <p:spPr>
          <a:xfrm>
            <a:off x="1056682" y="4214287"/>
            <a:ext cx="2873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고속국도 내 사고 최신데이터를 위험도 수치 데이터를 통해 검증하고자 함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3EBB1-AFCD-4656-B9D6-22373094D6F1}"/>
              </a:ext>
            </a:extLst>
          </p:cNvPr>
          <p:cNvSpPr txBox="1"/>
          <p:nvPr/>
        </p:nvSpPr>
        <p:spPr>
          <a:xfrm>
            <a:off x="5878303" y="3616696"/>
            <a:ext cx="92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2</a:t>
            </a:r>
            <a:endParaRPr lang="ko-KR" altLang="en-US" sz="3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EA07A8-7DF1-41B2-B44B-481BC145696A}"/>
              </a:ext>
            </a:extLst>
          </p:cNvPr>
          <p:cNvSpPr txBox="1"/>
          <p:nvPr/>
        </p:nvSpPr>
        <p:spPr>
          <a:xfrm>
            <a:off x="4633259" y="4214287"/>
            <a:ext cx="3029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최신 사고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데이터를 최종 위험도 수치 데이터에 결합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하였을 때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공통되는 부분은 위험도가 실제로 높다고 생각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361707-8105-4D90-9E62-8F4562FDB4E7}"/>
              </a:ext>
            </a:extLst>
          </p:cNvPr>
          <p:cNvSpPr txBox="1"/>
          <p:nvPr/>
        </p:nvSpPr>
        <p:spPr>
          <a:xfrm>
            <a:off x="9591041" y="3616696"/>
            <a:ext cx="92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</a:t>
            </a:r>
            <a:endParaRPr lang="ko-KR" altLang="en-US" sz="3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1CE6D-3F03-465C-8A9F-742E761CDCDC}"/>
              </a:ext>
            </a:extLst>
          </p:cNvPr>
          <p:cNvSpPr txBox="1"/>
          <p:nvPr/>
        </p:nvSpPr>
        <p:spPr>
          <a:xfrm>
            <a:off x="8452487" y="4231903"/>
            <a:ext cx="3029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공통 지역을 </a:t>
            </a:r>
            <a:r>
              <a:rPr lang="ko-KR" altLang="en-US" sz="1800" dirty="0">
                <a:solidFill>
                  <a:srgbClr val="9900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최종 입지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카페24 써라운드" pitchFamily="2" charset="-127"/>
              </a:rPr>
              <a:t>로 선정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130E31-6F7B-4163-B31D-17539AAE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81" y="1963526"/>
            <a:ext cx="1615928" cy="2092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84D5FD-23FA-4515-AD94-3C25AE5E6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87" y="2343116"/>
            <a:ext cx="1271479" cy="12714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F0B4F9-A1C8-49EF-9ED4-505C8E1FF698}"/>
              </a:ext>
            </a:extLst>
          </p:cNvPr>
          <p:cNvSpPr/>
          <p:nvPr/>
        </p:nvSpPr>
        <p:spPr>
          <a:xfrm>
            <a:off x="636608" y="1805648"/>
            <a:ext cx="3576577" cy="40048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D7935F-B16B-4C08-B5D9-D3DC24F0CA44}"/>
              </a:ext>
            </a:extLst>
          </p:cNvPr>
          <p:cNvSpPr/>
          <p:nvPr/>
        </p:nvSpPr>
        <p:spPr>
          <a:xfrm>
            <a:off x="4350677" y="1805648"/>
            <a:ext cx="3576577" cy="40048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29BEB3-741A-49B2-BD70-50654529C6F3}"/>
              </a:ext>
            </a:extLst>
          </p:cNvPr>
          <p:cNvSpPr/>
          <p:nvPr/>
        </p:nvSpPr>
        <p:spPr>
          <a:xfrm>
            <a:off x="8064746" y="1805648"/>
            <a:ext cx="3576577" cy="40048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1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289833-232B-468D-95B7-1B51A3A160E1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86B03834-0601-45E8-B499-F9E671ED6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4" y="2087962"/>
            <a:ext cx="3493813" cy="3549640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DCA4FE3C-DE8E-4295-8BB4-33C6FA4C8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" y="2087962"/>
            <a:ext cx="3798378" cy="354964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A90FBD56-E7FC-4B68-A4E5-251AA0958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88" y="2087963"/>
            <a:ext cx="3992073" cy="3549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ECA552-42F0-4C04-BBC4-10E2B57F5597}"/>
              </a:ext>
            </a:extLst>
          </p:cNvPr>
          <p:cNvSpPr txBox="1"/>
          <p:nvPr/>
        </p:nvSpPr>
        <p:spPr>
          <a:xfrm>
            <a:off x="960699" y="1570009"/>
            <a:ext cx="336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실제 사고위험도가 높은 지역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74C68B-ED84-4713-8B34-4102C6035D49}"/>
              </a:ext>
            </a:extLst>
          </p:cNvPr>
          <p:cNvSpPr txBox="1"/>
          <p:nvPr/>
        </p:nvSpPr>
        <p:spPr>
          <a:xfrm>
            <a:off x="4367703" y="1573090"/>
            <a:ext cx="336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사고위험도가 높을 것이라고 예측된 위치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756DC7-2F89-4781-8471-5545286F322C}"/>
              </a:ext>
            </a:extLst>
          </p:cNvPr>
          <p:cNvSpPr txBox="1"/>
          <p:nvPr/>
        </p:nvSpPr>
        <p:spPr>
          <a:xfrm>
            <a:off x="9297790" y="1570009"/>
            <a:ext cx="336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공통 지역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BE7ED6-EE06-4D92-A8E7-FA5A1A74A2D6}"/>
              </a:ext>
            </a:extLst>
          </p:cNvPr>
          <p:cNvSpPr txBox="1"/>
          <p:nvPr/>
        </p:nvSpPr>
        <p:spPr>
          <a:xfrm>
            <a:off x="176462" y="593921"/>
            <a:ext cx="463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확장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48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289833-232B-468D-95B7-1B51A3A160E1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및 해석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ECA552-42F0-4C04-BBC4-10E2B57F5597}"/>
              </a:ext>
            </a:extLst>
          </p:cNvPr>
          <p:cNvSpPr txBox="1"/>
          <p:nvPr/>
        </p:nvSpPr>
        <p:spPr>
          <a:xfrm>
            <a:off x="1909009" y="1925609"/>
            <a:ext cx="712271" cy="338554"/>
          </a:xfrm>
          <a:prstGeom prst="rect">
            <a:avLst/>
          </a:prstGeom>
          <a:noFill/>
          <a:ln>
            <a:solidFill>
              <a:srgbClr val="CFABE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단양군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74C68B-ED84-4713-8B34-4102C6035D49}"/>
              </a:ext>
            </a:extLst>
          </p:cNvPr>
          <p:cNvSpPr txBox="1"/>
          <p:nvPr/>
        </p:nvSpPr>
        <p:spPr>
          <a:xfrm>
            <a:off x="5739864" y="1928690"/>
            <a:ext cx="712272" cy="338554"/>
          </a:xfrm>
          <a:prstGeom prst="rect">
            <a:avLst/>
          </a:prstGeom>
          <a:noFill/>
          <a:ln>
            <a:solidFill>
              <a:srgbClr val="CFABE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무주군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756DC7-2F89-4781-8471-5545286F322C}"/>
              </a:ext>
            </a:extLst>
          </p:cNvPr>
          <p:cNvSpPr txBox="1"/>
          <p:nvPr/>
        </p:nvSpPr>
        <p:spPr>
          <a:xfrm>
            <a:off x="9620521" y="1925609"/>
            <a:ext cx="712272" cy="338554"/>
          </a:xfrm>
          <a:prstGeom prst="rect">
            <a:avLst/>
          </a:prstGeom>
          <a:noFill/>
          <a:ln>
            <a:solidFill>
              <a:srgbClr val="CFABE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함양군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37" name="그림 36" descr="지도이(가) 표시된 사진&#10;&#10;자동 생성된 설명">
            <a:extLst>
              <a:ext uri="{FF2B5EF4-FFF2-40B4-BE49-F238E27FC236}">
                <a16:creationId xmlns:a16="http://schemas.microsoft.com/office/drawing/2014/main" id="{88681EBD-B085-4823-9553-1B40E632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9" y="2512551"/>
            <a:ext cx="3656252" cy="3549637"/>
          </a:xfrm>
          <a:prstGeom prst="rect">
            <a:avLst/>
          </a:prstGeom>
        </p:spPr>
      </p:pic>
      <p:pic>
        <p:nvPicPr>
          <p:cNvPr id="39" name="그림 38" descr="지도이(가) 표시된 사진&#10;&#10;자동 생성된 설명">
            <a:extLst>
              <a:ext uri="{FF2B5EF4-FFF2-40B4-BE49-F238E27FC236}">
                <a16:creationId xmlns:a16="http://schemas.microsoft.com/office/drawing/2014/main" id="{4161401A-5B79-41A5-B3D0-83770547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3" y="2512551"/>
            <a:ext cx="3509573" cy="3549637"/>
          </a:xfrm>
          <a:prstGeom prst="rect">
            <a:avLst/>
          </a:prstGeom>
        </p:spPr>
      </p:pic>
      <p:pic>
        <p:nvPicPr>
          <p:cNvPr id="41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87805D13-1506-47EB-A5EB-FAF88562C8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 b="1899"/>
          <a:stretch/>
        </p:blipFill>
        <p:spPr>
          <a:xfrm>
            <a:off x="7999681" y="2512551"/>
            <a:ext cx="3753048" cy="3537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F40831-875B-4268-BDF8-5D9D00E5FB4C}"/>
              </a:ext>
            </a:extLst>
          </p:cNvPr>
          <p:cNvSpPr txBox="1"/>
          <p:nvPr/>
        </p:nvSpPr>
        <p:spPr>
          <a:xfrm>
            <a:off x="176462" y="593921"/>
            <a:ext cx="463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공공병원 최종 입지 선정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4F57A-2922-4A5E-8F12-0CCC24B68107}"/>
              </a:ext>
            </a:extLst>
          </p:cNvPr>
          <p:cNvSpPr txBox="1"/>
          <p:nvPr/>
        </p:nvSpPr>
        <p:spPr>
          <a:xfrm>
            <a:off x="5618481" y="1100411"/>
            <a:ext cx="957930" cy="338554"/>
          </a:xfrm>
          <a:prstGeom prst="rect">
            <a:avLst/>
          </a:prstGeom>
          <a:solidFill>
            <a:srgbClr val="EED0F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카페24 써라운드" pitchFamily="2" charset="-127"/>
              </a:rPr>
              <a:t>공통 지역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70966F-D9F1-4D97-A1C4-5575F28913CC}"/>
              </a:ext>
            </a:extLst>
          </p:cNvPr>
          <p:cNvCxnSpPr>
            <a:cxnSpLocks/>
          </p:cNvCxnSpPr>
          <p:nvPr/>
        </p:nvCxnSpPr>
        <p:spPr>
          <a:xfrm flipH="1">
            <a:off x="2418080" y="1438965"/>
            <a:ext cx="3200401" cy="486644"/>
          </a:xfrm>
          <a:prstGeom prst="line">
            <a:avLst/>
          </a:prstGeom>
          <a:ln>
            <a:solidFill>
              <a:srgbClr val="CFA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4E1C2A-AC01-4AC8-BC08-C44240DE117F}"/>
              </a:ext>
            </a:extLst>
          </p:cNvPr>
          <p:cNvCxnSpPr>
            <a:cxnSpLocks/>
          </p:cNvCxnSpPr>
          <p:nvPr/>
        </p:nvCxnSpPr>
        <p:spPr>
          <a:xfrm flipH="1" flipV="1">
            <a:off x="6573522" y="1423646"/>
            <a:ext cx="3200397" cy="501963"/>
          </a:xfrm>
          <a:prstGeom prst="line">
            <a:avLst/>
          </a:prstGeom>
          <a:ln>
            <a:solidFill>
              <a:srgbClr val="CFA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CDB9A5A-30EA-49FA-AEBF-319D1A8ACAA4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>
          <a:xfrm flipH="1">
            <a:off x="6096000" y="1438965"/>
            <a:ext cx="1446" cy="489725"/>
          </a:xfrm>
          <a:prstGeom prst="line">
            <a:avLst/>
          </a:prstGeom>
          <a:ln>
            <a:solidFill>
              <a:srgbClr val="CFA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69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5287A-9927-4C18-A37C-05CE6EF0B2EE}"/>
              </a:ext>
            </a:extLst>
          </p:cNvPr>
          <p:cNvSpPr txBox="1"/>
          <p:nvPr/>
        </p:nvSpPr>
        <p:spPr>
          <a:xfrm>
            <a:off x="1026695" y="1203158"/>
            <a:ext cx="506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 및 한계점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5475B23-168E-44CA-856D-CDD472D3B33B}"/>
              </a:ext>
            </a:extLst>
          </p:cNvPr>
          <p:cNvSpPr txBox="1">
            <a:spLocks/>
          </p:cNvSpPr>
          <p:nvPr/>
        </p:nvSpPr>
        <p:spPr>
          <a:xfrm>
            <a:off x="7924800" y="179766"/>
            <a:ext cx="42672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사고가 많이 발생하는 고속국도에서의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icrosoft GothicNeo" panose="020B0500000101010101" pitchFamily="50" charset="-127"/>
              </a:rPr>
              <a:t>골든 타임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을 확보하기 위한 병원 입지 선정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6C63C4-0FF2-4BD5-868A-89A0DB1AEB64}"/>
              </a:ext>
            </a:extLst>
          </p:cNvPr>
          <p:cNvCxnSpPr/>
          <p:nvPr/>
        </p:nvCxnSpPr>
        <p:spPr>
          <a:xfrm flipH="1">
            <a:off x="233082" y="277906"/>
            <a:ext cx="7691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EE420-CB12-4764-9DCF-DBD721897B89}"/>
              </a:ext>
            </a:extLst>
          </p:cNvPr>
          <p:cNvCxnSpPr>
            <a:cxnSpLocks/>
          </p:cNvCxnSpPr>
          <p:nvPr/>
        </p:nvCxnSpPr>
        <p:spPr>
          <a:xfrm flipH="1">
            <a:off x="233082" y="6571130"/>
            <a:ext cx="11718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길, 도로이(가) 표시된 사진&#10;&#10;자동 생성된 설명">
            <a:extLst>
              <a:ext uri="{FF2B5EF4-FFF2-40B4-BE49-F238E27FC236}">
                <a16:creationId xmlns:a16="http://schemas.microsoft.com/office/drawing/2014/main" id="{970CD072-5538-4CD3-8AD7-10F0618C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4" y="3169352"/>
            <a:ext cx="7058116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5287A-9927-4C18-A37C-05CE6EF0B2EE}"/>
              </a:ext>
            </a:extLst>
          </p:cNvPr>
          <p:cNvSpPr txBox="1"/>
          <p:nvPr/>
        </p:nvSpPr>
        <p:spPr>
          <a:xfrm>
            <a:off x="1026695" y="1203158"/>
            <a:ext cx="506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5475B23-168E-44CA-856D-CDD472D3B33B}"/>
              </a:ext>
            </a:extLst>
          </p:cNvPr>
          <p:cNvSpPr txBox="1">
            <a:spLocks/>
          </p:cNvSpPr>
          <p:nvPr/>
        </p:nvSpPr>
        <p:spPr>
          <a:xfrm>
            <a:off x="7924800" y="179766"/>
            <a:ext cx="42672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사고가 많이 발생하는 고속국도에서의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icrosoft GothicNeo" panose="020B0500000101010101" pitchFamily="50" charset="-127"/>
              </a:rPr>
              <a:t>골든 타임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을 확보하기 위한 병원 입지 선정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6C63C4-0FF2-4BD5-868A-89A0DB1AEB64}"/>
              </a:ext>
            </a:extLst>
          </p:cNvPr>
          <p:cNvCxnSpPr/>
          <p:nvPr/>
        </p:nvCxnSpPr>
        <p:spPr>
          <a:xfrm flipH="1">
            <a:off x="233082" y="277906"/>
            <a:ext cx="7691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EE420-CB12-4764-9DCF-DBD721897B89}"/>
              </a:ext>
            </a:extLst>
          </p:cNvPr>
          <p:cNvCxnSpPr>
            <a:cxnSpLocks/>
          </p:cNvCxnSpPr>
          <p:nvPr/>
        </p:nvCxnSpPr>
        <p:spPr>
          <a:xfrm flipH="1">
            <a:off x="233082" y="6571130"/>
            <a:ext cx="11718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길, 도로이(가) 표시된 사진&#10;&#10;자동 생성된 설명">
            <a:extLst>
              <a:ext uri="{FF2B5EF4-FFF2-40B4-BE49-F238E27FC236}">
                <a16:creationId xmlns:a16="http://schemas.microsoft.com/office/drawing/2014/main" id="{45AD1CE4-159D-4824-8679-F102F9EA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4" y="3169352"/>
            <a:ext cx="7058116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2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21C929-8EFB-479E-B69F-535926EC32FE}"/>
              </a:ext>
            </a:extLst>
          </p:cNvPr>
          <p:cNvSpPr/>
          <p:nvPr/>
        </p:nvSpPr>
        <p:spPr>
          <a:xfrm>
            <a:off x="735106" y="1846729"/>
            <a:ext cx="10515600" cy="3980326"/>
          </a:xfrm>
          <a:prstGeom prst="roundRect">
            <a:avLst/>
          </a:prstGeom>
          <a:noFill/>
          <a:ln w="57150">
            <a:solidFill>
              <a:srgbClr val="6C2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FF87F3-19A2-4CAC-8588-E9351AFD693D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E9DC73-8161-44CE-89A2-9DDAB65C7934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673B6A-4C09-4BCB-BD8C-A6F1797DAA21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6152CC9-2A9A-45C5-B772-2418ABD7E245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FEA45A9-369F-4C51-80AB-248116ABF42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56AAC45E-0157-4743-ABBD-4D1E8FC4F392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1E839C-2789-4538-99CC-2B65CB6AC776}"/>
              </a:ext>
            </a:extLst>
          </p:cNvPr>
          <p:cNvSpPr txBox="1"/>
          <p:nvPr/>
        </p:nvSpPr>
        <p:spPr>
          <a:xfrm>
            <a:off x="1786506" y="1646674"/>
            <a:ext cx="12131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90115-C16B-454C-A58E-6B756BD77946}"/>
              </a:ext>
            </a:extLst>
          </p:cNvPr>
          <p:cNvSpPr txBox="1"/>
          <p:nvPr/>
        </p:nvSpPr>
        <p:spPr>
          <a:xfrm>
            <a:off x="1544457" y="2187837"/>
            <a:ext cx="9240083" cy="38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의료시설이 부족한 지역에 공공의료 시설을 확대할 수 있음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사고 위험도가 높게 예측된 지역의 지자체가 사고위험도를 낮출 수 있는 방안을 마련하여 사고를 방지하고 신속하게 대처할 수 있음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해당 모델을 고속국도 외의 교통사고 데이터에도 활용하여 사고 예측의 적용 범</a:t>
            </a:r>
            <a:r>
              <a:rPr lang="en-US" altLang="ko-KR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  </a:t>
            </a: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위를 확대할 수 있음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1CAD0-F135-496A-B97A-A1EFACB76C6F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개선방안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1BF4CE-129F-4367-B513-269419440F6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</a:t>
            </a:r>
          </a:p>
        </p:txBody>
      </p:sp>
    </p:spTree>
    <p:extLst>
      <p:ext uri="{BB962C8B-B14F-4D97-AF65-F5344CB8AC3E}">
        <p14:creationId xmlns:p14="http://schemas.microsoft.com/office/powerpoint/2010/main" val="151419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FF87F3-19A2-4CAC-8588-E9351AFD693D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E9DC73-8161-44CE-89A2-9DDAB65C7934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673B6A-4C09-4BCB-BD8C-A6F1797DAA21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6152CC9-2A9A-45C5-B772-2418ABD7E245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FEA45A9-369F-4C51-80AB-248116ABF42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56AAC45E-0157-4743-ABBD-4D1E8FC4F392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0FEC57-6E28-499E-90FE-B3B618865283}"/>
              </a:ext>
            </a:extLst>
          </p:cNvPr>
          <p:cNvSpPr/>
          <p:nvPr/>
        </p:nvSpPr>
        <p:spPr>
          <a:xfrm>
            <a:off x="735106" y="1846729"/>
            <a:ext cx="10515600" cy="3980326"/>
          </a:xfrm>
          <a:prstGeom prst="roundRect">
            <a:avLst/>
          </a:prstGeom>
          <a:noFill/>
          <a:ln w="57150">
            <a:solidFill>
              <a:srgbClr val="6C2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29388-EF57-4BF8-9D6B-B70DA5467227}"/>
              </a:ext>
            </a:extLst>
          </p:cNvPr>
          <p:cNvSpPr txBox="1"/>
          <p:nvPr/>
        </p:nvSpPr>
        <p:spPr>
          <a:xfrm>
            <a:off x="1786506" y="1646674"/>
            <a:ext cx="12131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E4F981-C40C-425F-92CC-C0D7CF1F6ADF}"/>
              </a:ext>
            </a:extLst>
          </p:cNvPr>
          <p:cNvSpPr txBox="1"/>
          <p:nvPr/>
        </p:nvSpPr>
        <p:spPr>
          <a:xfrm>
            <a:off x="1326776" y="2463028"/>
            <a:ext cx="9654262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구급차가 도착해서 병원 이송 관련 정확한 과정을 알 수 없어서 입지선정 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  요인에 고려하지 못했음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2.   </a:t>
            </a: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입지선정에 있어서 지형에 대한 정확한 수치데이터가 없었음</a:t>
            </a: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3.   </a:t>
            </a:r>
            <a:r>
              <a:rPr lang="ko-KR" altLang="en-US" sz="20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도로환경을 데이터 부족으로 인해 충분히 고려하지 못했음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7FD0C-F0D3-460C-B11D-689C150879E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개선방안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6558D0-6293-4FB8-91C5-B62203F06854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145597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6FBD"/>
            </a:gs>
            <a:gs pos="25000">
              <a:srgbClr val="9B6FBD"/>
            </a:gs>
            <a:gs pos="60000">
              <a:srgbClr val="AD48CC"/>
            </a:gs>
            <a:gs pos="97000">
              <a:srgbClr val="6C247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5287A-9927-4C18-A37C-05CE6EF0B2EE}"/>
              </a:ext>
            </a:extLst>
          </p:cNvPr>
          <p:cNvSpPr txBox="1"/>
          <p:nvPr/>
        </p:nvSpPr>
        <p:spPr>
          <a:xfrm>
            <a:off x="4695869" y="3044279"/>
            <a:ext cx="580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5475B23-168E-44CA-856D-CDD472D3B33B}"/>
              </a:ext>
            </a:extLst>
          </p:cNvPr>
          <p:cNvSpPr txBox="1">
            <a:spLocks/>
          </p:cNvSpPr>
          <p:nvPr/>
        </p:nvSpPr>
        <p:spPr>
          <a:xfrm>
            <a:off x="7924800" y="179766"/>
            <a:ext cx="42672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사고가 많이 발생하는 고속국도에서의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icrosoft GothicNeo" panose="020B0500000101010101" pitchFamily="50" charset="-127"/>
              </a:rPr>
              <a:t>골든 타임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50" charset="-127"/>
              </a:rPr>
              <a:t>을 확보하기 위한 병원 입지 선정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6C63C4-0FF2-4BD5-868A-89A0DB1AEB64}"/>
              </a:ext>
            </a:extLst>
          </p:cNvPr>
          <p:cNvCxnSpPr/>
          <p:nvPr/>
        </p:nvCxnSpPr>
        <p:spPr>
          <a:xfrm flipH="1">
            <a:off x="233082" y="277906"/>
            <a:ext cx="7691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EE420-CB12-4764-9DCF-DBD721897B89}"/>
              </a:ext>
            </a:extLst>
          </p:cNvPr>
          <p:cNvCxnSpPr>
            <a:cxnSpLocks/>
          </p:cNvCxnSpPr>
          <p:nvPr/>
        </p:nvCxnSpPr>
        <p:spPr>
          <a:xfrm flipH="1">
            <a:off x="233082" y="6571130"/>
            <a:ext cx="11718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84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6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3B3AD8-0E2F-42AD-9261-83D95770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25"/>
          <a:stretch/>
        </p:blipFill>
        <p:spPr>
          <a:xfrm>
            <a:off x="4752474" y="2308830"/>
            <a:ext cx="2687052" cy="1120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9EB6B-062B-4EB0-9CD3-8C2BAB35D4B3}"/>
              </a:ext>
            </a:extLst>
          </p:cNvPr>
          <p:cNvSpPr txBox="1"/>
          <p:nvPr/>
        </p:nvSpPr>
        <p:spPr>
          <a:xfrm>
            <a:off x="2148100" y="3300664"/>
            <a:ext cx="78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여러분은 고속국도 내에서 얼마나 많은 사고가 </a:t>
            </a:r>
            <a:endParaRPr lang="en-US" altLang="ko-KR" sz="3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발생하는지 알고 계십니까</a:t>
            </a:r>
            <a:r>
              <a:rPr lang="en-US" altLang="ko-KR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48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0EEEB-16EE-4387-BAE7-44DA0EA9E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76643EA-A8E0-4300-8071-1747A7962ED7}"/>
              </a:ext>
            </a:extLst>
          </p:cNvPr>
          <p:cNvGraphicFramePr/>
          <p:nvPr/>
        </p:nvGraphicFramePr>
        <p:xfrm>
          <a:off x="654513" y="2275062"/>
          <a:ext cx="5364480" cy="2354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B23C7E-4C99-4B17-81DC-77150BBB3E8D}"/>
              </a:ext>
            </a:extLst>
          </p:cNvPr>
          <p:cNvSpPr txBox="1"/>
          <p:nvPr/>
        </p:nvSpPr>
        <p:spPr>
          <a:xfrm>
            <a:off x="396473" y="4718052"/>
            <a:ext cx="57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고속도로의 경우 일반 도로에 비해 교통사고 치사율이 높으나 병원 이송</a:t>
            </a:r>
            <a:r>
              <a:rPr lang="en-US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골든 타임 확보가 어려워 </a:t>
            </a:r>
            <a:r>
              <a:rPr lang="ko-KR" altLang="ko-KR" sz="1800" dirty="0">
                <a:solidFill>
                  <a:srgbClr val="AD48C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고속도로 인근 내 병원의 필요성</a:t>
            </a:r>
            <a:r>
              <a:rPr lang="ko-KR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 대두됨</a:t>
            </a:r>
            <a:r>
              <a:rPr lang="en-US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0659A0-B7D8-4DE3-8B28-E7E03E6E7934}"/>
              </a:ext>
            </a:extLst>
          </p:cNvPr>
          <p:cNvSpPr txBox="1"/>
          <p:nvPr/>
        </p:nvSpPr>
        <p:spPr>
          <a:xfrm>
            <a:off x="2178423" y="1786706"/>
            <a:ext cx="26087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&lt;2016 ~ 2020</a:t>
            </a:r>
            <a:r>
              <a:rPr lang="ko-KR" altLang="ko-KR" sz="12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년 도로교통공사 제공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20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43F650-BEDF-4C53-A81B-3B1935F66DD3}"/>
              </a:ext>
            </a:extLst>
          </p:cNvPr>
          <p:cNvCxnSpPr>
            <a:cxnSpLocks/>
          </p:cNvCxnSpPr>
          <p:nvPr/>
        </p:nvCxnSpPr>
        <p:spPr>
          <a:xfrm>
            <a:off x="6191019" y="1982979"/>
            <a:ext cx="0" cy="4059233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A973379-C154-47EA-A5E9-0535A0366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9" y="131634"/>
            <a:ext cx="1009026" cy="100902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B95C1DF-F951-4A1C-8EE0-0662E125E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860" y="2189104"/>
            <a:ext cx="3175279" cy="31752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D78996-34E2-48F3-966F-739C77E473C1}"/>
              </a:ext>
            </a:extLst>
          </p:cNvPr>
          <p:cNvSpPr txBox="1"/>
          <p:nvPr/>
        </p:nvSpPr>
        <p:spPr>
          <a:xfrm>
            <a:off x="7523767" y="1767464"/>
            <a:ext cx="317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“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고속도로 사고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관련된 뉴스 키워드 분석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B3CA-D99E-4DF9-BA4D-6357A4C157B9}"/>
              </a:ext>
            </a:extLst>
          </p:cNvPr>
          <p:cNvSpPr txBox="1"/>
          <p:nvPr/>
        </p:nvSpPr>
        <p:spPr>
          <a:xfrm>
            <a:off x="7315200" y="5453857"/>
            <a:ext cx="366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사고 </a:t>
            </a:r>
            <a:r>
              <a:rPr lang="en-US" altLang="ko-KR" sz="24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4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추돌 </a:t>
            </a:r>
            <a:r>
              <a:rPr lang="en-US" altLang="ko-KR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교통사고</a:t>
            </a:r>
            <a:endParaRPr lang="en-US" altLang="ko-KR" sz="24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67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6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9EB6B-062B-4EB0-9CD3-8C2BAB35D4B3}"/>
              </a:ext>
            </a:extLst>
          </p:cNvPr>
          <p:cNvSpPr txBox="1"/>
          <p:nvPr/>
        </p:nvSpPr>
        <p:spPr>
          <a:xfrm>
            <a:off x="1296788" y="3761601"/>
            <a:ext cx="9598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그렇다면</a:t>
            </a:r>
            <a:r>
              <a:rPr lang="en-US" altLang="ko-KR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고속도로 안에서 병원을</a:t>
            </a:r>
            <a:r>
              <a:rPr lang="en-US" altLang="ko-KR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보신 적이 있나요</a:t>
            </a:r>
            <a:r>
              <a:rPr lang="en-US" altLang="ko-KR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60363-8D9B-4DD7-BDEE-BD5FF185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66" y="1763592"/>
            <a:ext cx="2275008" cy="2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0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0EEEB-16EE-4387-BAE7-44DA0EA9E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B23C7E-4C99-4B17-81DC-77150BBB3E8D}"/>
              </a:ext>
            </a:extLst>
          </p:cNvPr>
          <p:cNvSpPr txBox="1"/>
          <p:nvPr/>
        </p:nvSpPr>
        <p:spPr>
          <a:xfrm>
            <a:off x="256672" y="2419799"/>
            <a:ext cx="6241111" cy="29238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[TV CHOSUN] </a:t>
            </a:r>
            <a:r>
              <a:rPr lang="ko-KR" altLang="en-US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고속도로 위에 병원이</a:t>
            </a:r>
            <a:r>
              <a:rPr lang="en-US" altLang="ko-KR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lang="ko-KR" altLang="en-US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안성휴게소에 국내 첫 공공의료시설 개원</a:t>
            </a:r>
            <a:endParaRPr lang="ko-KR" altLang="en-US" sz="1300" dirty="0">
              <a:highlight>
                <a:srgbClr val="EED0F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경부고속도로 서울방향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안성휴게소입니다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그런데 휴게소에서 볼 수 없는 병원 건물이 주차장 입구에 자리잡았습니다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 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문을 연 경기도립 안성휴게소 의원입니다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 휴게소에 공공의료시설이 들어선 건 전국에서 처음입니다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이지원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인천광역시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휴게소에 병원이 있을 줄은 몰랐는데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여기서 바로 볼 수 있으니까 신속해서 좋은 거 같아요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."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병원에는 경기도의료원 소속 의사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명과 간호사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 등 의료진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교대로 근무합니다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고속도로에서 발생하는 다양한 응급환자 처치가 가능해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골든타임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확보에 기여할 전망입니다</a:t>
            </a:r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256A56-5578-4225-A377-09F66EB804C2}"/>
              </a:ext>
            </a:extLst>
          </p:cNvPr>
          <p:cNvSpPr/>
          <p:nvPr/>
        </p:nvSpPr>
        <p:spPr>
          <a:xfrm>
            <a:off x="256670" y="1924771"/>
            <a:ext cx="3112172" cy="538133"/>
          </a:xfrm>
          <a:prstGeom prst="roundRect">
            <a:avLst/>
          </a:prstGeom>
          <a:solidFill>
            <a:srgbClr val="E1A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고속국도 내 공공병원 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558C-3579-4044-B8AE-F733F29D44A7}"/>
              </a:ext>
            </a:extLst>
          </p:cNvPr>
          <p:cNvSpPr txBox="1"/>
          <p:nvPr/>
        </p:nvSpPr>
        <p:spPr>
          <a:xfrm>
            <a:off x="6671000" y="2402954"/>
            <a:ext cx="52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b="1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안성휴게소에 공공병원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곳이 설립되었음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58E2D9-0CDC-4F19-8835-98836D0317EC}"/>
              </a:ext>
            </a:extLst>
          </p:cNvPr>
          <p:cNvSpPr txBox="1"/>
          <p:nvPr/>
        </p:nvSpPr>
        <p:spPr>
          <a:xfrm>
            <a:off x="6671000" y="3312351"/>
            <a:ext cx="52643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의료서비스를 제공받기 어려운 화물 기사 및 이용객을 위한 공공 의료 시설 추가 설립이 필요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40C43E-E238-4653-9B17-B8876895D9F2}"/>
              </a:ext>
            </a:extLst>
          </p:cNvPr>
          <p:cNvSpPr txBox="1"/>
          <p:nvPr/>
        </p:nvSpPr>
        <p:spPr>
          <a:xfrm>
            <a:off x="6671000" y="4451124"/>
            <a:ext cx="52643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닥터헬기가 있으나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야간 이용이 어렵고 기상 상황의 영향을 받는다는 한계점이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E63BDE-8992-4920-8DB4-9F3BDB60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9" y="131634"/>
            <a:ext cx="1009026" cy="10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0EEEB-16EE-4387-BAE7-44DA0EA9E40E}"/>
              </a:ext>
            </a:extLst>
          </p:cNvPr>
          <p:cNvSpPr txBox="1"/>
          <p:nvPr/>
        </p:nvSpPr>
        <p:spPr>
          <a:xfrm>
            <a:off x="131636" y="228498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7C1FA-537F-42C1-A638-22981E218E1E}"/>
              </a:ext>
            </a:extLst>
          </p:cNvPr>
          <p:cNvSpPr txBox="1"/>
          <p:nvPr/>
        </p:nvSpPr>
        <p:spPr>
          <a:xfrm>
            <a:off x="176462" y="59392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5A6D3B-2526-450F-84BB-6C221D36A206}"/>
              </a:ext>
            </a:extLst>
          </p:cNvPr>
          <p:cNvCxnSpPr/>
          <p:nvPr/>
        </p:nvCxnSpPr>
        <p:spPr>
          <a:xfrm>
            <a:off x="0" y="1100411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B23C7E-4C99-4B17-81DC-77150BBB3E8D}"/>
              </a:ext>
            </a:extLst>
          </p:cNvPr>
          <p:cNvSpPr txBox="1"/>
          <p:nvPr/>
        </p:nvSpPr>
        <p:spPr>
          <a:xfrm>
            <a:off x="256672" y="2419799"/>
            <a:ext cx="6241111" cy="29238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[TV CHOSUN] </a:t>
            </a:r>
            <a:r>
              <a:rPr lang="ko-KR" altLang="en-US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고속도로 위에 병원이</a:t>
            </a:r>
            <a:r>
              <a:rPr lang="en-US" altLang="ko-KR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lang="ko-KR" altLang="en-US" sz="1400" b="0" i="0" dirty="0">
                <a:effectLst/>
                <a:highlight>
                  <a:srgbClr val="EED0F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안성휴게소에 국내 첫 공공의료시설 개원</a:t>
            </a:r>
            <a:endParaRPr lang="ko-KR" altLang="en-US" sz="1300" dirty="0">
              <a:highlight>
                <a:srgbClr val="EED0F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경부고속도로 서울방향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안성휴게소입니다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그런데 휴게소에서 볼 수 없는 병원 건물이 주차장 입구에 자리잡았습니다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 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문을 연 경기도립 안성휴게소 의원입니다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 휴게소에 공공의료시설이 들어선 건 전국에서 처음입니다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이지원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인천광역시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휴게소에 병원이 있을 줄은 몰랐는데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여기서 바로 볼 수 있으니까 신속해서 좋은 거 같아요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."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병원에는 경기도의료원 소속 의사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명과 간호사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 등 의료진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교대로 근무합니다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고속도로에서 발생하는 다양한 응급환자 처치가 가능해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골든타임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확보에 기여할 전망입니다</a:t>
            </a:r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C5E00-ABD9-47E9-AB3D-30917F5CD7D6}"/>
              </a:ext>
            </a:extLst>
          </p:cNvPr>
          <p:cNvGrpSpPr/>
          <p:nvPr/>
        </p:nvGrpSpPr>
        <p:grpSpPr>
          <a:xfrm>
            <a:off x="0" y="6308434"/>
            <a:ext cx="12192000" cy="562410"/>
            <a:chOff x="0" y="143839"/>
            <a:chExt cx="12192000" cy="5624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8D429C-5D38-4D04-95A6-599A1CF29D49}"/>
                </a:ext>
              </a:extLst>
            </p:cNvPr>
            <p:cNvGrpSpPr/>
            <p:nvPr/>
          </p:nvGrpSpPr>
          <p:grpSpPr>
            <a:xfrm>
              <a:off x="0" y="143839"/>
              <a:ext cx="12192000" cy="562410"/>
              <a:chOff x="0" y="143839"/>
              <a:chExt cx="12192000" cy="56241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51AD4E0-EEDB-4952-98BD-D438DCB0C856}"/>
                  </a:ext>
                </a:extLst>
              </p:cNvPr>
              <p:cNvSpPr/>
              <p:nvPr/>
            </p:nvSpPr>
            <p:spPr>
              <a:xfrm>
                <a:off x="0" y="143839"/>
                <a:ext cx="12192000" cy="400692"/>
              </a:xfrm>
              <a:prstGeom prst="rect">
                <a:avLst/>
              </a:prstGeom>
              <a:solidFill>
                <a:srgbClr val="9B6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E39538B-CA12-4A73-86F6-174F661D263C}"/>
                  </a:ext>
                </a:extLst>
              </p:cNvPr>
              <p:cNvSpPr/>
              <p:nvPr/>
            </p:nvSpPr>
            <p:spPr>
              <a:xfrm>
                <a:off x="0" y="613782"/>
                <a:ext cx="12192000" cy="92467"/>
              </a:xfrm>
              <a:prstGeom prst="rect">
                <a:avLst/>
              </a:prstGeom>
              <a:solidFill>
                <a:srgbClr val="E1A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1FA31335-A8D4-4051-9F43-97292BF079AB}"/>
                </a:ext>
              </a:extLst>
            </p:cNvPr>
            <p:cNvSpPr txBox="1"/>
            <p:nvPr/>
          </p:nvSpPr>
          <p:spPr>
            <a:xfrm>
              <a:off x="2130116" y="154553"/>
              <a:ext cx="885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사고가 많이 발생하는 고속국도에서의 골든 타임을 확보하기 위한 공공병원 입지 선정  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256A56-5578-4225-A377-09F66EB804C2}"/>
              </a:ext>
            </a:extLst>
          </p:cNvPr>
          <p:cNvSpPr/>
          <p:nvPr/>
        </p:nvSpPr>
        <p:spPr>
          <a:xfrm>
            <a:off x="256670" y="1924771"/>
            <a:ext cx="3112172" cy="538133"/>
          </a:xfrm>
          <a:prstGeom prst="roundRect">
            <a:avLst/>
          </a:prstGeom>
          <a:solidFill>
            <a:srgbClr val="E1A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고속국도 내 공공병원 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558C-3579-4044-B8AE-F733F29D44A7}"/>
              </a:ext>
            </a:extLst>
          </p:cNvPr>
          <p:cNvSpPr txBox="1"/>
          <p:nvPr/>
        </p:nvSpPr>
        <p:spPr>
          <a:xfrm>
            <a:off x="6671000" y="2402954"/>
            <a:ext cx="526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b="1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안성휴게소에 공공병원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곳이 설립되었음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58E2D9-0CDC-4F19-8835-98836D0317EC}"/>
              </a:ext>
            </a:extLst>
          </p:cNvPr>
          <p:cNvSpPr txBox="1"/>
          <p:nvPr/>
        </p:nvSpPr>
        <p:spPr>
          <a:xfrm>
            <a:off x="6671000" y="3312351"/>
            <a:ext cx="52643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의료서비스를 제공받기 어려운 화물 기사 및 이용객을 위한 공공 의료 시설 추가 설립이 필요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40C43E-E238-4653-9B17-B8876895D9F2}"/>
              </a:ext>
            </a:extLst>
          </p:cNvPr>
          <p:cNvSpPr txBox="1"/>
          <p:nvPr/>
        </p:nvSpPr>
        <p:spPr>
          <a:xfrm>
            <a:off x="6671000" y="4451124"/>
            <a:ext cx="52643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altLang="ko-KR" sz="2000" dirty="0">
                <a:solidFill>
                  <a:srgbClr val="AD48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√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닥터헬기가 있으나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야간 이용이 어렵고 기상 상황의 영향을 받는다는 한계점이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E63BDE-8992-4920-8DB4-9F3BDB60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9" y="131634"/>
            <a:ext cx="1009026" cy="10090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05EC89-ED9C-4CD9-8ABF-EFDF7519F3B2}"/>
              </a:ext>
            </a:extLst>
          </p:cNvPr>
          <p:cNvSpPr/>
          <p:nvPr/>
        </p:nvSpPr>
        <p:spPr>
          <a:xfrm>
            <a:off x="-1" y="-3676"/>
            <a:ext cx="12192000" cy="68616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63618-2424-4AA6-9A3A-CF9AD625629E}"/>
              </a:ext>
            </a:extLst>
          </p:cNvPr>
          <p:cNvSpPr txBox="1"/>
          <p:nvPr/>
        </p:nvSpPr>
        <p:spPr>
          <a:xfrm>
            <a:off x="1296788" y="3152001"/>
            <a:ext cx="9598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이 문제를 어떻게 해결할 수 있을까</a:t>
            </a:r>
            <a:r>
              <a:rPr lang="en-US" altLang="ko-KR" sz="3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599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4835606-2D41-4E84-8703-72FEF0ACBBDD}"/>
              </a:ext>
            </a:extLst>
          </p:cNvPr>
          <p:cNvSpPr txBox="1"/>
          <p:nvPr/>
        </p:nvSpPr>
        <p:spPr>
          <a:xfrm>
            <a:off x="975360" y="2975229"/>
            <a:ext cx="10241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고속국도 내 병원의 최적 입지를 선정하자</a:t>
            </a:r>
            <a:r>
              <a:rPr lang="en-US" altLang="ko-KR" sz="44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  <a:endParaRPr lang="ko-KR" altLang="en-US" sz="4400" dirty="0">
              <a:solidFill>
                <a:srgbClr val="9B6FB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B3767-B025-4616-BDA0-4E586B92C205}"/>
              </a:ext>
            </a:extLst>
          </p:cNvPr>
          <p:cNvSpPr txBox="1"/>
          <p:nvPr/>
        </p:nvSpPr>
        <p:spPr>
          <a:xfrm>
            <a:off x="731520" y="5388804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추돌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5852CE-8E7A-4A74-B771-14B96559D174}"/>
              </a:ext>
            </a:extLst>
          </p:cNvPr>
          <p:cNvSpPr txBox="1"/>
          <p:nvPr/>
        </p:nvSpPr>
        <p:spPr>
          <a:xfrm>
            <a:off x="1290320" y="1767832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교통량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25ED8C-7EEC-459E-8442-C3A22AA5CD44}"/>
              </a:ext>
            </a:extLst>
          </p:cNvPr>
          <p:cNvSpPr txBox="1"/>
          <p:nvPr/>
        </p:nvSpPr>
        <p:spPr>
          <a:xfrm>
            <a:off x="2346960" y="429915"/>
            <a:ext cx="30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400" dirty="0" err="1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골든타임</a:t>
            </a:r>
            <a:endParaRPr lang="ko-KR" altLang="en-US" sz="2400" dirty="0">
              <a:solidFill>
                <a:srgbClr val="E295D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2AE602-FB96-4859-B58B-B387DE6D57F6}"/>
              </a:ext>
            </a:extLst>
          </p:cNvPr>
          <p:cNvSpPr txBox="1"/>
          <p:nvPr/>
        </p:nvSpPr>
        <p:spPr>
          <a:xfrm>
            <a:off x="5110480" y="2314400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병상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D6199-FBCE-44CB-8713-171B66E4EC4E}"/>
              </a:ext>
            </a:extLst>
          </p:cNvPr>
          <p:cNvSpPr txBox="1"/>
          <p:nvPr/>
        </p:nvSpPr>
        <p:spPr>
          <a:xfrm>
            <a:off x="7609840" y="529820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교통사고사망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DA9E8-1ABD-411C-BBCF-324DF0F0BEF8}"/>
              </a:ext>
            </a:extLst>
          </p:cNvPr>
          <p:cNvSpPr txBox="1"/>
          <p:nvPr/>
        </p:nvSpPr>
        <p:spPr>
          <a:xfrm>
            <a:off x="9966960" y="1737217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중상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35E7D7-3DAF-4F09-9D39-E8D9FCF2B04F}"/>
              </a:ext>
            </a:extLst>
          </p:cNvPr>
          <p:cNvSpPr txBox="1"/>
          <p:nvPr/>
        </p:nvSpPr>
        <p:spPr>
          <a:xfrm>
            <a:off x="619760" y="1107003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인구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7D3867-BC45-4C58-802F-469B5CF6BEA2}"/>
              </a:ext>
            </a:extLst>
          </p:cNvPr>
          <p:cNvSpPr txBox="1"/>
          <p:nvPr/>
        </p:nvSpPr>
        <p:spPr>
          <a:xfrm>
            <a:off x="4165600" y="4759809"/>
            <a:ext cx="300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800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구급차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911A02-E829-48D6-948E-412E76709FD8}"/>
              </a:ext>
            </a:extLst>
          </p:cNvPr>
          <p:cNvSpPr txBox="1"/>
          <p:nvPr/>
        </p:nvSpPr>
        <p:spPr>
          <a:xfrm>
            <a:off x="8249922" y="5321383"/>
            <a:ext cx="300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000" dirty="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설날고속도로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0A248E-C5C5-467F-B788-969022812718}"/>
              </a:ext>
            </a:extLst>
          </p:cNvPr>
          <p:cNvSpPr txBox="1"/>
          <p:nvPr/>
        </p:nvSpPr>
        <p:spPr>
          <a:xfrm>
            <a:off x="10170160" y="4127566"/>
            <a:ext cx="300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800" dirty="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응급실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0CF5F-AD9D-4C02-9B7D-48F4E0D2EA2F}"/>
              </a:ext>
            </a:extLst>
          </p:cNvPr>
          <p:cNvSpPr txBox="1"/>
          <p:nvPr/>
        </p:nvSpPr>
        <p:spPr>
          <a:xfrm>
            <a:off x="5933440" y="5785897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올림픽대로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15430-8D5D-4990-A93A-460149961AB2}"/>
              </a:ext>
            </a:extLst>
          </p:cNvPr>
          <p:cNvSpPr txBox="1"/>
          <p:nvPr/>
        </p:nvSpPr>
        <p:spPr>
          <a:xfrm>
            <a:off x="6390642" y="1429278"/>
            <a:ext cx="300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2800" dirty="0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휴게소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7A2391-FC29-48F8-85E5-7968149628B8}"/>
              </a:ext>
            </a:extLst>
          </p:cNvPr>
          <p:cNvSpPr txBox="1"/>
          <p:nvPr/>
        </p:nvSpPr>
        <p:spPr>
          <a:xfrm>
            <a:off x="2235200" y="5851004"/>
            <a:ext cx="300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sz="3200" dirty="0">
                <a:solidFill>
                  <a:srgbClr val="9900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경부선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4D3660-00A4-409C-8326-1BADA3D92E1C}"/>
              </a:ext>
            </a:extLst>
          </p:cNvPr>
          <p:cNvSpPr txBox="1"/>
          <p:nvPr/>
        </p:nvSpPr>
        <p:spPr>
          <a:xfrm>
            <a:off x="1280160" y="4171249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 err="1">
                <a:solidFill>
                  <a:srgbClr val="E295D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가다가배아픔</a:t>
            </a:r>
            <a:endParaRPr lang="ko-KR" altLang="en-US" dirty="0">
              <a:solidFill>
                <a:srgbClr val="E295D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B8EF5D-64E9-4AC4-8D6D-83515262E287}"/>
              </a:ext>
            </a:extLst>
          </p:cNvPr>
          <p:cNvSpPr txBox="1"/>
          <p:nvPr/>
        </p:nvSpPr>
        <p:spPr>
          <a:xfrm>
            <a:off x="10495280" y="160488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 err="1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약국없잖아</a:t>
            </a:r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..</a:t>
            </a:r>
            <a:endParaRPr lang="ko-KR" altLang="en-US" dirty="0">
              <a:solidFill>
                <a:srgbClr val="9B6FB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D8CBF4-B703-4535-810D-1AE0CBE62A9B}"/>
              </a:ext>
            </a:extLst>
          </p:cNvPr>
          <p:cNvSpPr txBox="1"/>
          <p:nvPr/>
        </p:nvSpPr>
        <p:spPr>
          <a:xfrm>
            <a:off x="4165600" y="1052557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 err="1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급두통</a:t>
            </a:r>
            <a:endParaRPr lang="ko-KR" altLang="en-US" dirty="0">
              <a:solidFill>
                <a:srgbClr val="9B6FB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1570E-B341-4496-8C10-FB55EA6BD6C0}"/>
              </a:ext>
            </a:extLst>
          </p:cNvPr>
          <p:cNvSpPr txBox="1"/>
          <p:nvPr/>
        </p:nvSpPr>
        <p:spPr>
          <a:xfrm>
            <a:off x="10688320" y="6392091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추석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BAD17D-3282-4C53-8856-47C65DB3A19A}"/>
              </a:ext>
            </a:extLst>
          </p:cNvPr>
          <p:cNvSpPr txBox="1"/>
          <p:nvPr/>
        </p:nvSpPr>
        <p:spPr>
          <a:xfrm>
            <a:off x="7386320" y="4136377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</a:t>
            </a:r>
            <a:r>
              <a:rPr lang="ko-KR" altLang="en-US" dirty="0">
                <a:solidFill>
                  <a:srgbClr val="9B6FB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졸음운전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5D26B4-BDAD-446B-9845-50BE96CA42EB}"/>
              </a:ext>
            </a:extLst>
          </p:cNvPr>
          <p:cNvSpPr/>
          <p:nvPr/>
        </p:nvSpPr>
        <p:spPr>
          <a:xfrm>
            <a:off x="833120" y="2895600"/>
            <a:ext cx="10383520" cy="8856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A8B3F02-723B-400C-8219-1874AE57CCD6}"/>
              </a:ext>
            </a:extLst>
          </p:cNvPr>
          <p:cNvCxnSpPr/>
          <p:nvPr/>
        </p:nvCxnSpPr>
        <p:spPr>
          <a:xfrm>
            <a:off x="7172960" y="2037222"/>
            <a:ext cx="0" cy="84808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B3C058E-24E4-49CC-AA9D-5B24A5FE360E}"/>
              </a:ext>
            </a:extLst>
          </p:cNvPr>
          <p:cNvCxnSpPr/>
          <p:nvPr/>
        </p:nvCxnSpPr>
        <p:spPr>
          <a:xfrm flipH="1">
            <a:off x="8117840" y="1052557"/>
            <a:ext cx="365760" cy="18430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85CA96E-625E-4785-A66B-95B91E3AA03A}"/>
              </a:ext>
            </a:extLst>
          </p:cNvPr>
          <p:cNvCxnSpPr/>
          <p:nvPr/>
        </p:nvCxnSpPr>
        <p:spPr>
          <a:xfrm flipH="1">
            <a:off x="10170160" y="2159555"/>
            <a:ext cx="172721" cy="7360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D896F9-88FB-41BF-9D2F-4EA6A3CEE9BC}"/>
              </a:ext>
            </a:extLst>
          </p:cNvPr>
          <p:cNvCxnSpPr>
            <a:cxnSpLocks/>
          </p:cNvCxnSpPr>
          <p:nvPr/>
        </p:nvCxnSpPr>
        <p:spPr>
          <a:xfrm flipH="1">
            <a:off x="10906760" y="585977"/>
            <a:ext cx="309880" cy="23102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90033E4-BFBB-4D9F-95FE-6FF47526F83A}"/>
              </a:ext>
            </a:extLst>
          </p:cNvPr>
          <p:cNvCxnSpPr>
            <a:cxnSpLocks/>
          </p:cNvCxnSpPr>
          <p:nvPr/>
        </p:nvCxnSpPr>
        <p:spPr>
          <a:xfrm flipH="1">
            <a:off x="2992121" y="936728"/>
            <a:ext cx="96519" cy="19594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A2959D2-9583-4653-B087-8EB064C5C46F}"/>
              </a:ext>
            </a:extLst>
          </p:cNvPr>
          <p:cNvCxnSpPr>
            <a:cxnSpLocks/>
          </p:cNvCxnSpPr>
          <p:nvPr/>
        </p:nvCxnSpPr>
        <p:spPr>
          <a:xfrm flipH="1">
            <a:off x="4160522" y="1572131"/>
            <a:ext cx="421639" cy="13140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5CEE835-2131-4957-BD87-D5709A027444}"/>
              </a:ext>
            </a:extLst>
          </p:cNvPr>
          <p:cNvCxnSpPr>
            <a:cxnSpLocks/>
          </p:cNvCxnSpPr>
          <p:nvPr/>
        </p:nvCxnSpPr>
        <p:spPr>
          <a:xfrm>
            <a:off x="5527041" y="2702077"/>
            <a:ext cx="1" cy="1744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8E15D88-9019-4CA9-A185-86A5E19C1F77}"/>
              </a:ext>
            </a:extLst>
          </p:cNvPr>
          <p:cNvCxnSpPr>
            <a:cxnSpLocks/>
          </p:cNvCxnSpPr>
          <p:nvPr/>
        </p:nvCxnSpPr>
        <p:spPr>
          <a:xfrm flipH="1">
            <a:off x="1780542" y="2233505"/>
            <a:ext cx="25398" cy="6503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AB9E37-425A-45A5-BD88-607A0E303282}"/>
              </a:ext>
            </a:extLst>
          </p:cNvPr>
          <p:cNvCxnSpPr>
            <a:cxnSpLocks/>
          </p:cNvCxnSpPr>
          <p:nvPr/>
        </p:nvCxnSpPr>
        <p:spPr>
          <a:xfrm>
            <a:off x="866140" y="1572131"/>
            <a:ext cx="220984" cy="13234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B407912-CB5E-4C07-892F-A38A4858B4CD}"/>
              </a:ext>
            </a:extLst>
          </p:cNvPr>
          <p:cNvCxnSpPr>
            <a:cxnSpLocks/>
          </p:cNvCxnSpPr>
          <p:nvPr/>
        </p:nvCxnSpPr>
        <p:spPr>
          <a:xfrm flipH="1">
            <a:off x="1066800" y="3781298"/>
            <a:ext cx="46988" cy="15146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CA02A75-C968-49DF-9C88-EB8CC8038F44}"/>
              </a:ext>
            </a:extLst>
          </p:cNvPr>
          <p:cNvCxnSpPr>
            <a:cxnSpLocks/>
          </p:cNvCxnSpPr>
          <p:nvPr/>
        </p:nvCxnSpPr>
        <p:spPr>
          <a:xfrm flipH="1">
            <a:off x="2123440" y="3768710"/>
            <a:ext cx="46988" cy="3588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9201EF7-2342-43D0-AC7B-D52658702D94}"/>
              </a:ext>
            </a:extLst>
          </p:cNvPr>
          <p:cNvCxnSpPr>
            <a:cxnSpLocks/>
          </p:cNvCxnSpPr>
          <p:nvPr/>
        </p:nvCxnSpPr>
        <p:spPr>
          <a:xfrm flipH="1">
            <a:off x="3180080" y="3779410"/>
            <a:ext cx="358136" cy="194208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E154EAD-1338-435D-AA8F-57C3EEB97377}"/>
              </a:ext>
            </a:extLst>
          </p:cNvPr>
          <p:cNvCxnSpPr>
            <a:cxnSpLocks/>
          </p:cNvCxnSpPr>
          <p:nvPr/>
        </p:nvCxnSpPr>
        <p:spPr>
          <a:xfrm>
            <a:off x="4697725" y="3779410"/>
            <a:ext cx="254006" cy="9449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E263F56-E429-4442-A9C2-3585A8E02304}"/>
              </a:ext>
            </a:extLst>
          </p:cNvPr>
          <p:cNvCxnSpPr>
            <a:cxnSpLocks/>
          </p:cNvCxnSpPr>
          <p:nvPr/>
        </p:nvCxnSpPr>
        <p:spPr>
          <a:xfrm>
            <a:off x="6516370" y="3790308"/>
            <a:ext cx="97790" cy="17311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860302D-650D-47B9-BF1A-CD76C1F08F75}"/>
              </a:ext>
            </a:extLst>
          </p:cNvPr>
          <p:cNvCxnSpPr>
            <a:cxnSpLocks/>
          </p:cNvCxnSpPr>
          <p:nvPr/>
        </p:nvCxnSpPr>
        <p:spPr>
          <a:xfrm>
            <a:off x="7986395" y="3790308"/>
            <a:ext cx="62863" cy="2554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D9D874E-3A3C-4474-A08D-9301D5EB6806}"/>
              </a:ext>
            </a:extLst>
          </p:cNvPr>
          <p:cNvCxnSpPr>
            <a:cxnSpLocks/>
          </p:cNvCxnSpPr>
          <p:nvPr/>
        </p:nvCxnSpPr>
        <p:spPr>
          <a:xfrm>
            <a:off x="9050657" y="3790308"/>
            <a:ext cx="184783" cy="13859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69BEDF2-3315-4A80-8FD5-0EFB63F116DC}"/>
              </a:ext>
            </a:extLst>
          </p:cNvPr>
          <p:cNvCxnSpPr>
            <a:cxnSpLocks/>
          </p:cNvCxnSpPr>
          <p:nvPr/>
        </p:nvCxnSpPr>
        <p:spPr>
          <a:xfrm>
            <a:off x="10709596" y="3775150"/>
            <a:ext cx="197164" cy="3010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097038-D69C-4A97-AEEB-6C22B8702A26}"/>
              </a:ext>
            </a:extLst>
          </p:cNvPr>
          <p:cNvCxnSpPr>
            <a:cxnSpLocks/>
          </p:cNvCxnSpPr>
          <p:nvPr/>
        </p:nvCxnSpPr>
        <p:spPr>
          <a:xfrm>
            <a:off x="9299420" y="5700460"/>
            <a:ext cx="1277142" cy="735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4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6494</TotalTime>
  <Words>2172</Words>
  <Application>Microsoft Office PowerPoint</Application>
  <PresentationFormat>와이드스크린</PresentationFormat>
  <Paragraphs>671</Paragraphs>
  <Slides>32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KoPub돋움체 Bold</vt:lpstr>
      <vt:lpstr>나눔스퀘어_ac</vt:lpstr>
      <vt:lpstr>나눔스퀘어_ac Bold</vt:lpstr>
      <vt:lpstr>나눔스퀘어_ac ExtraBold</vt:lpstr>
      <vt:lpstr>나눔스퀘어OTF_ac</vt:lpstr>
      <vt:lpstr>나눔스퀘어OTF_ac Bold</vt:lpstr>
      <vt:lpstr>나눔스퀘어OTF_ac ExtraBold</vt:lpstr>
      <vt:lpstr>맑은 고딕</vt:lpstr>
      <vt:lpstr>카페24 써라운드</vt:lpstr>
      <vt:lpstr>Arial</vt:lpstr>
      <vt:lpstr>Office 테마</vt:lpstr>
      <vt:lpstr>사고가 많이 발생하는 고속국도에서의 골든타임을 확보하기 위한  공공병원 입지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사고가 많이 발생하는 고속국도에서의 골든타임을 확보하기 위한  공공병원 입지 선정</dc:title>
  <dc:creator>bigdata00450</dc:creator>
  <cp:lastModifiedBy>bigdata00465</cp:lastModifiedBy>
  <cp:revision>43</cp:revision>
  <dcterms:created xsi:type="dcterms:W3CDTF">2021-08-13T06:49:30Z</dcterms:created>
  <dcterms:modified xsi:type="dcterms:W3CDTF">2021-08-18T12:45:56Z</dcterms:modified>
</cp:coreProperties>
</file>